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13" r:id="rId1"/>
  </p:sldMasterIdLst>
  <p:notesMasterIdLst>
    <p:notesMasterId r:id="rId52"/>
  </p:notesMasterIdLst>
  <p:handoutMasterIdLst>
    <p:handoutMasterId r:id="rId53"/>
  </p:handoutMasterIdLst>
  <p:sldIdLst>
    <p:sldId id="849" r:id="rId2"/>
    <p:sldId id="895" r:id="rId3"/>
    <p:sldId id="850" r:id="rId4"/>
    <p:sldId id="904" r:id="rId5"/>
    <p:sldId id="851" r:id="rId6"/>
    <p:sldId id="852" r:id="rId7"/>
    <p:sldId id="853" r:id="rId8"/>
    <p:sldId id="854" r:id="rId9"/>
    <p:sldId id="855" r:id="rId10"/>
    <p:sldId id="856" r:id="rId11"/>
    <p:sldId id="857" r:id="rId12"/>
    <p:sldId id="858" r:id="rId13"/>
    <p:sldId id="859" r:id="rId14"/>
    <p:sldId id="860" r:id="rId15"/>
    <p:sldId id="861" r:id="rId16"/>
    <p:sldId id="862" r:id="rId17"/>
    <p:sldId id="863" r:id="rId18"/>
    <p:sldId id="865" r:id="rId19"/>
    <p:sldId id="866" r:id="rId20"/>
    <p:sldId id="891" r:id="rId21"/>
    <p:sldId id="867" r:id="rId22"/>
    <p:sldId id="868" r:id="rId23"/>
    <p:sldId id="869" r:id="rId24"/>
    <p:sldId id="870" r:id="rId25"/>
    <p:sldId id="871" r:id="rId26"/>
    <p:sldId id="872" r:id="rId27"/>
    <p:sldId id="873" r:id="rId28"/>
    <p:sldId id="876" r:id="rId29"/>
    <p:sldId id="877" r:id="rId30"/>
    <p:sldId id="878" r:id="rId31"/>
    <p:sldId id="879" r:id="rId32"/>
    <p:sldId id="880" r:id="rId33"/>
    <p:sldId id="881" r:id="rId34"/>
    <p:sldId id="883" r:id="rId35"/>
    <p:sldId id="884" r:id="rId36"/>
    <p:sldId id="885" r:id="rId37"/>
    <p:sldId id="886" r:id="rId38"/>
    <p:sldId id="894" r:id="rId39"/>
    <p:sldId id="888" r:id="rId40"/>
    <p:sldId id="889" r:id="rId41"/>
    <p:sldId id="893" r:id="rId42"/>
    <p:sldId id="896" r:id="rId43"/>
    <p:sldId id="901" r:id="rId44"/>
    <p:sldId id="902" r:id="rId45"/>
    <p:sldId id="905" r:id="rId46"/>
    <p:sldId id="898" r:id="rId47"/>
    <p:sldId id="899" r:id="rId48"/>
    <p:sldId id="890" r:id="rId49"/>
    <p:sldId id="903" r:id="rId50"/>
    <p:sldId id="892" r:id="rId51"/>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accent2"/>
        </a:solidFill>
        <a:latin typeface="Times" pitchFamily="18" charset="0"/>
        <a:ea typeface="+mn-ea"/>
        <a:cs typeface="Arial" charset="0"/>
      </a:defRPr>
    </a:lvl1pPr>
    <a:lvl2pPr marL="457200" algn="l" rtl="0" eaLnBrk="0" fontAlgn="base" hangingPunct="0">
      <a:spcBef>
        <a:spcPct val="0"/>
      </a:spcBef>
      <a:spcAft>
        <a:spcPct val="0"/>
      </a:spcAft>
      <a:defRPr sz="2400" kern="1200">
        <a:solidFill>
          <a:schemeClr val="accent2"/>
        </a:solidFill>
        <a:latin typeface="Times" pitchFamily="18" charset="0"/>
        <a:ea typeface="+mn-ea"/>
        <a:cs typeface="Arial" charset="0"/>
      </a:defRPr>
    </a:lvl2pPr>
    <a:lvl3pPr marL="914400" algn="l" rtl="0" eaLnBrk="0" fontAlgn="base" hangingPunct="0">
      <a:spcBef>
        <a:spcPct val="0"/>
      </a:spcBef>
      <a:spcAft>
        <a:spcPct val="0"/>
      </a:spcAft>
      <a:defRPr sz="2400" kern="1200">
        <a:solidFill>
          <a:schemeClr val="accent2"/>
        </a:solidFill>
        <a:latin typeface="Times" pitchFamily="18" charset="0"/>
        <a:ea typeface="+mn-ea"/>
        <a:cs typeface="Arial" charset="0"/>
      </a:defRPr>
    </a:lvl3pPr>
    <a:lvl4pPr marL="1371600" algn="l" rtl="0" eaLnBrk="0" fontAlgn="base" hangingPunct="0">
      <a:spcBef>
        <a:spcPct val="0"/>
      </a:spcBef>
      <a:spcAft>
        <a:spcPct val="0"/>
      </a:spcAft>
      <a:defRPr sz="2400" kern="1200">
        <a:solidFill>
          <a:schemeClr val="accent2"/>
        </a:solidFill>
        <a:latin typeface="Times" pitchFamily="18" charset="0"/>
        <a:ea typeface="+mn-ea"/>
        <a:cs typeface="Arial" charset="0"/>
      </a:defRPr>
    </a:lvl4pPr>
    <a:lvl5pPr marL="1828800" algn="l" rtl="0" eaLnBrk="0" fontAlgn="base" hangingPunct="0">
      <a:spcBef>
        <a:spcPct val="0"/>
      </a:spcBef>
      <a:spcAft>
        <a:spcPct val="0"/>
      </a:spcAft>
      <a:defRPr sz="2400" kern="1200">
        <a:solidFill>
          <a:schemeClr val="accent2"/>
        </a:solidFill>
        <a:latin typeface="Times" pitchFamily="18" charset="0"/>
        <a:ea typeface="+mn-ea"/>
        <a:cs typeface="Arial" charset="0"/>
      </a:defRPr>
    </a:lvl5pPr>
    <a:lvl6pPr marL="2286000" algn="l" defTabSz="914400" rtl="0" eaLnBrk="1" latinLnBrk="0" hangingPunct="1">
      <a:defRPr sz="2400" kern="1200">
        <a:solidFill>
          <a:schemeClr val="accent2"/>
        </a:solidFill>
        <a:latin typeface="Times" pitchFamily="18" charset="0"/>
        <a:ea typeface="+mn-ea"/>
        <a:cs typeface="Arial" charset="0"/>
      </a:defRPr>
    </a:lvl6pPr>
    <a:lvl7pPr marL="2743200" algn="l" defTabSz="914400" rtl="0" eaLnBrk="1" latinLnBrk="0" hangingPunct="1">
      <a:defRPr sz="2400" kern="1200">
        <a:solidFill>
          <a:schemeClr val="accent2"/>
        </a:solidFill>
        <a:latin typeface="Times" pitchFamily="18" charset="0"/>
        <a:ea typeface="+mn-ea"/>
        <a:cs typeface="Arial" charset="0"/>
      </a:defRPr>
    </a:lvl7pPr>
    <a:lvl8pPr marL="3200400" algn="l" defTabSz="914400" rtl="0" eaLnBrk="1" latinLnBrk="0" hangingPunct="1">
      <a:defRPr sz="2400" kern="1200">
        <a:solidFill>
          <a:schemeClr val="accent2"/>
        </a:solidFill>
        <a:latin typeface="Times" pitchFamily="18" charset="0"/>
        <a:ea typeface="+mn-ea"/>
        <a:cs typeface="Arial" charset="0"/>
      </a:defRPr>
    </a:lvl8pPr>
    <a:lvl9pPr marL="3657600" algn="l" defTabSz="914400" rtl="0" eaLnBrk="1" latinLnBrk="0" hangingPunct="1">
      <a:defRPr sz="2400" kern="1200">
        <a:solidFill>
          <a:schemeClr val="accent2"/>
        </a:solidFill>
        <a:latin typeface="Times"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a:srgbClr val="FFFF00"/>
    <a:srgbClr val="FFCC66"/>
    <a:srgbClr val="FF3300"/>
    <a:srgbClr val="000000"/>
    <a:srgbClr val="FF66CC"/>
    <a:srgbClr val="000066"/>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varScale="1">
        <p:scale>
          <a:sx n="78" d="100"/>
          <a:sy n="78" d="100"/>
        </p:scale>
        <p:origin x="1013"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71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7154" name="Rectangle 2"/>
          <p:cNvSpPr>
            <a:spLocks noGrp="1" noChangeArrowheads="1"/>
          </p:cNvSpPr>
          <p:nvPr>
            <p:ph type="hdr" sz="quarter"/>
          </p:nvPr>
        </p:nvSpPr>
        <p:spPr bwMode="auto">
          <a:xfrm>
            <a:off x="0" y="0"/>
            <a:ext cx="303784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solidFill>
                  <a:schemeClr val="tx1"/>
                </a:solidFill>
                <a:latin typeface="Times" charset="0"/>
                <a:cs typeface="+mn-cs"/>
              </a:defRPr>
            </a:lvl1pPr>
          </a:lstStyle>
          <a:p>
            <a:pPr>
              <a:defRPr/>
            </a:pPr>
            <a:endParaRPr lang="en-US"/>
          </a:p>
        </p:txBody>
      </p:sp>
      <p:sp>
        <p:nvSpPr>
          <p:cNvPr id="177155" name="Rectangle 3"/>
          <p:cNvSpPr>
            <a:spLocks noGrp="1" noChangeArrowheads="1"/>
          </p:cNvSpPr>
          <p:nvPr>
            <p:ph type="dt" sz="quarter" idx="1"/>
          </p:nvPr>
        </p:nvSpPr>
        <p:spPr bwMode="auto">
          <a:xfrm>
            <a:off x="3972560" y="0"/>
            <a:ext cx="303784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solidFill>
                  <a:schemeClr val="tx1"/>
                </a:solidFill>
                <a:latin typeface="Times" charset="0"/>
                <a:cs typeface="+mn-cs"/>
              </a:defRPr>
            </a:lvl1pPr>
          </a:lstStyle>
          <a:p>
            <a:pPr>
              <a:defRPr/>
            </a:pPr>
            <a:endParaRPr lang="en-US"/>
          </a:p>
        </p:txBody>
      </p:sp>
      <p:sp>
        <p:nvSpPr>
          <p:cNvPr id="177156" name="Rectangle 4"/>
          <p:cNvSpPr>
            <a:spLocks noGrp="1" noChangeArrowheads="1"/>
          </p:cNvSpPr>
          <p:nvPr>
            <p:ph type="ftr" sz="quarter" idx="2"/>
          </p:nvPr>
        </p:nvSpPr>
        <p:spPr bwMode="auto">
          <a:xfrm>
            <a:off x="0" y="8831264"/>
            <a:ext cx="303784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solidFill>
                  <a:schemeClr val="tx1"/>
                </a:solidFill>
                <a:latin typeface="Times" charset="0"/>
                <a:cs typeface="+mn-cs"/>
              </a:defRPr>
            </a:lvl1pPr>
          </a:lstStyle>
          <a:p>
            <a:pPr>
              <a:defRPr/>
            </a:pPr>
            <a:endParaRPr lang="en-US"/>
          </a:p>
        </p:txBody>
      </p:sp>
      <p:sp>
        <p:nvSpPr>
          <p:cNvPr id="177157" name="Rectangle 5"/>
          <p:cNvSpPr>
            <a:spLocks noGrp="1" noChangeArrowheads="1"/>
          </p:cNvSpPr>
          <p:nvPr>
            <p:ph type="sldNum" sz="quarter" idx="3"/>
          </p:nvPr>
        </p:nvSpPr>
        <p:spPr bwMode="auto">
          <a:xfrm>
            <a:off x="3972560" y="8831264"/>
            <a:ext cx="303784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fld id="{CB9EFDCC-2DE3-405C-887A-505BD18A5FCB}"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0" y="0"/>
            <a:ext cx="303784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solidFill>
                  <a:schemeClr val="tx1"/>
                </a:solidFill>
                <a:latin typeface="Times" charset="0"/>
                <a:cs typeface="+mn-cs"/>
              </a:defRPr>
            </a:lvl1pPr>
          </a:lstStyle>
          <a:p>
            <a:pPr>
              <a:defRPr/>
            </a:pPr>
            <a:endParaRPr lang="en-US"/>
          </a:p>
        </p:txBody>
      </p:sp>
      <p:sp>
        <p:nvSpPr>
          <p:cNvPr id="65539" name="Rectangle 3"/>
          <p:cNvSpPr>
            <a:spLocks noGrp="1" noChangeArrowheads="1"/>
          </p:cNvSpPr>
          <p:nvPr>
            <p:ph type="dt" idx="1"/>
          </p:nvPr>
        </p:nvSpPr>
        <p:spPr bwMode="auto">
          <a:xfrm>
            <a:off x="3972560" y="0"/>
            <a:ext cx="303784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solidFill>
                  <a:schemeClr val="tx1"/>
                </a:solidFill>
                <a:latin typeface="Times" charset="0"/>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65541" name="Rectangle 5"/>
          <p:cNvSpPr>
            <a:spLocks noGrp="1" noChangeArrowheads="1"/>
          </p:cNvSpPr>
          <p:nvPr>
            <p:ph type="body" sz="quarter" idx="3"/>
          </p:nvPr>
        </p:nvSpPr>
        <p:spPr bwMode="auto">
          <a:xfrm>
            <a:off x="934720" y="4416426"/>
            <a:ext cx="514096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5542" name="Rectangle 6"/>
          <p:cNvSpPr>
            <a:spLocks noGrp="1" noChangeArrowheads="1"/>
          </p:cNvSpPr>
          <p:nvPr>
            <p:ph type="ftr" sz="quarter" idx="4"/>
          </p:nvPr>
        </p:nvSpPr>
        <p:spPr bwMode="auto">
          <a:xfrm>
            <a:off x="0" y="8831264"/>
            <a:ext cx="303784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solidFill>
                  <a:schemeClr val="tx1"/>
                </a:solidFill>
                <a:latin typeface="Times" charset="0"/>
                <a:cs typeface="+mn-cs"/>
              </a:defRPr>
            </a:lvl1pPr>
          </a:lstStyle>
          <a:p>
            <a:pPr>
              <a:defRPr/>
            </a:pPr>
            <a:endParaRPr lang="en-US"/>
          </a:p>
        </p:txBody>
      </p:sp>
      <p:sp>
        <p:nvSpPr>
          <p:cNvPr id="65543" name="Rectangle 7"/>
          <p:cNvSpPr>
            <a:spLocks noGrp="1" noChangeArrowheads="1"/>
          </p:cNvSpPr>
          <p:nvPr>
            <p:ph type="sldNum" sz="quarter" idx="5"/>
          </p:nvPr>
        </p:nvSpPr>
        <p:spPr bwMode="auto">
          <a:xfrm>
            <a:off x="3972560" y="8831264"/>
            <a:ext cx="303784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fld id="{7BFA7583-1C6C-4F06-8480-F1899A557848}"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n-ea"/>
        <a:cs typeface="+mn-cs"/>
      </a:defRPr>
    </a:lvl1pPr>
    <a:lvl2pPr marL="457200" algn="l" rtl="0" eaLnBrk="0" fontAlgn="base" hangingPunct="0">
      <a:spcBef>
        <a:spcPct val="30000"/>
      </a:spcBef>
      <a:spcAft>
        <a:spcPct val="0"/>
      </a:spcAft>
      <a:defRPr sz="1200" kern="1200">
        <a:solidFill>
          <a:schemeClr val="tx1"/>
        </a:solidFill>
        <a:latin typeface="Times" charset="0"/>
        <a:ea typeface="+mn-ea"/>
        <a:cs typeface="+mn-cs"/>
      </a:defRPr>
    </a:lvl2pPr>
    <a:lvl3pPr marL="914400" algn="l" rtl="0" eaLnBrk="0" fontAlgn="base" hangingPunct="0">
      <a:spcBef>
        <a:spcPct val="30000"/>
      </a:spcBef>
      <a:spcAft>
        <a:spcPct val="0"/>
      </a:spcAft>
      <a:defRPr sz="1200" kern="1200">
        <a:solidFill>
          <a:schemeClr val="tx1"/>
        </a:solidFill>
        <a:latin typeface="Times" charset="0"/>
        <a:ea typeface="+mn-ea"/>
        <a:cs typeface="+mn-cs"/>
      </a:defRPr>
    </a:lvl3pPr>
    <a:lvl4pPr marL="1371600" algn="l" rtl="0" eaLnBrk="0" fontAlgn="base" hangingPunct="0">
      <a:spcBef>
        <a:spcPct val="30000"/>
      </a:spcBef>
      <a:spcAft>
        <a:spcPct val="0"/>
      </a:spcAft>
      <a:defRPr sz="1200" kern="1200">
        <a:solidFill>
          <a:schemeClr val="tx1"/>
        </a:solidFill>
        <a:latin typeface="Times" charset="0"/>
        <a:ea typeface="+mn-ea"/>
        <a:cs typeface="+mn-cs"/>
      </a:defRPr>
    </a:lvl4pPr>
    <a:lvl5pPr marL="1828800" algn="l" rtl="0" eaLnBrk="0" fontAlgn="base" hangingPunct="0">
      <a:spcBef>
        <a:spcPct val="30000"/>
      </a:spcBef>
      <a:spcAft>
        <a:spcPct val="0"/>
      </a:spcAft>
      <a:defRPr sz="1200" kern="1200">
        <a:solidFill>
          <a:schemeClr val="tx1"/>
        </a:solidFill>
        <a:latin typeface="Time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p>
            <a:fld id="{83E2C196-E0C0-4C08-9215-CA2ED18FAB48}" type="slidenum">
              <a:rPr lang="en-US"/>
              <a:pPr/>
              <a:t>1</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p:spPr>
        <p:txBody>
          <a:bodyPr/>
          <a:lstStyle/>
          <a:p>
            <a:endParaRPr lang="en-US">
              <a:latin typeface="Times"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43298DB8-2C37-4558-AEFC-C303EEC400FD}" type="slidenum">
              <a:rPr lang="en-US"/>
              <a:pPr/>
              <a:t>9</a:t>
            </a:fld>
            <a:endParaRPr 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r>
              <a:rPr lang="en-US" sz="1400" b="1">
                <a:latin typeface="Times" pitchFamily="18" charset="0"/>
              </a:rPr>
              <a:t>These numbers change higher or lower depending on the source you look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39044F71-57B0-40AF-AF9F-428B9FBD02D9}" type="slidenum">
              <a:rPr lang="en-US"/>
              <a:pPr/>
              <a:t>13</a:t>
            </a:fld>
            <a:endParaRPr 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r>
              <a:rPr lang="en-US" sz="1600" b="1">
                <a:latin typeface="Times" pitchFamily="18" charset="0"/>
              </a:rPr>
              <a:t>Able to manage pain and dysfunction w/ exercises, binder early in pregnancy and mother to be support garment late in pregnancy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E7E74A75-6B81-49CE-AE84-A088CF57BF71}" type="slidenum">
              <a:rPr lang="en-US"/>
              <a:pPr/>
              <a:t>17</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r>
              <a:rPr lang="en-US" sz="1400" b="1">
                <a:latin typeface="Times" pitchFamily="18" charset="0"/>
              </a:rPr>
              <a:t>Also ask for curl up to clear scapulas from mat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7120327F-A861-4746-80D6-3CC4C7497D1E}" type="slidenum">
              <a:rPr lang="en-US"/>
              <a:pPr/>
              <a:t>23</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r>
              <a:rPr lang="en-US" sz="1800" b="1">
                <a:latin typeface="Times" pitchFamily="18" charset="0"/>
              </a:rPr>
              <a:t>Teach spouse how to support and assist during delivery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472111EE-D799-4E46-BC94-ACF14D47EB98}" type="slidenum">
              <a:rPr lang="en-US"/>
              <a:pPr/>
              <a:t>35</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xfrm>
            <a:off x="701040" y="4416426"/>
            <a:ext cx="5608320" cy="4183063"/>
          </a:xfrm>
          <a:noFill/>
          <a:ln/>
        </p:spPr>
        <p:txBody>
          <a:bodyPr/>
          <a:lstStyle/>
          <a:p>
            <a:r>
              <a:rPr lang="en-US" sz="1800" b="1">
                <a:latin typeface="Times" pitchFamily="18" charset="0"/>
              </a:rPr>
              <a:t>Also nocturnal freq, urgency,frequency, restore neuro reactions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0"/>
          <p:cNvGrpSpPr>
            <a:grpSpLocks/>
          </p:cNvGrpSpPr>
          <p:nvPr/>
        </p:nvGrpSpPr>
        <p:grpSpPr bwMode="auto">
          <a:xfrm>
            <a:off x="203200" y="0"/>
            <a:ext cx="3778250" cy="6858000"/>
            <a:chOff x="203200" y="0"/>
            <a:chExt cx="3778250" cy="6858001"/>
          </a:xfrm>
        </p:grpSpPr>
        <p:sp>
          <p:nvSpPr>
            <p:cNvPr id="5" name="Freeform 6"/>
            <p:cNvSpPr>
              <a:spLocks/>
            </p:cNvSpPr>
            <p:nvPr/>
          </p:nvSpPr>
          <p:spPr bwMode="auto">
            <a:xfrm>
              <a:off x="641350" y="0"/>
              <a:ext cx="1365250" cy="3971925"/>
            </a:xfrm>
            <a:custGeom>
              <a:avLst/>
              <a:gdLst>
                <a:gd name="T0" fmla="*/ 0 w 860"/>
                <a:gd name="T1" fmla="*/ 2147483646 h 2502"/>
                <a:gd name="T2" fmla="*/ 574595625 w 860"/>
                <a:gd name="T3" fmla="*/ 2147483646 h 2502"/>
                <a:gd name="T4" fmla="*/ 2147483646 w 860"/>
                <a:gd name="T5" fmla="*/ 0 h 2502"/>
                <a:gd name="T6" fmla="*/ 1562496875 w 860"/>
                <a:gd name="T7" fmla="*/ 0 h 2502"/>
                <a:gd name="T8" fmla="*/ 0 w 860"/>
                <a:gd name="T9" fmla="*/ 2147483646 h 25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0" h="2502">
                  <a:moveTo>
                    <a:pt x="0" y="2445"/>
                  </a:moveTo>
                  <a:lnTo>
                    <a:pt x="228" y="2502"/>
                  </a:lnTo>
                  <a:lnTo>
                    <a:pt x="860" y="0"/>
                  </a:lnTo>
                  <a:lnTo>
                    <a:pt x="620" y="0"/>
                  </a:lnTo>
                  <a:lnTo>
                    <a:pt x="0" y="2445"/>
                  </a:lnTo>
                  <a:close/>
                </a:path>
              </a:pathLst>
            </a:custGeom>
            <a:solidFill>
              <a:schemeClr val="accent1"/>
            </a:solidFill>
            <a:ln w="9525">
              <a:noFill/>
              <a:round/>
              <a:headEnd/>
              <a:tailEnd/>
            </a:ln>
          </p:spPr>
          <p:txBody>
            <a:bodyPr/>
            <a:lstStyle/>
            <a:p>
              <a:endParaRPr lang="en-US"/>
            </a:p>
          </p:txBody>
        </p:sp>
        <p:sp>
          <p:nvSpPr>
            <p:cNvPr id="6" name="Freeform 7"/>
            <p:cNvSpPr/>
            <p:nvPr/>
          </p:nvSpPr>
          <p:spPr bwMode="auto">
            <a:xfrm>
              <a:off x="203200" y="0"/>
              <a:ext cx="1336675" cy="3862389"/>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7" name="Freeform 8"/>
            <p:cNvSpPr/>
            <p:nvPr/>
          </p:nvSpPr>
          <p:spPr bwMode="auto">
            <a:xfrm>
              <a:off x="207963" y="3776664"/>
              <a:ext cx="1936750" cy="3081337"/>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8" name="Freeform 9"/>
            <p:cNvSpPr/>
            <p:nvPr/>
          </p:nvSpPr>
          <p:spPr bwMode="auto">
            <a:xfrm>
              <a:off x="646113" y="3886201"/>
              <a:ext cx="2373312"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9" name="Freeform 10"/>
            <p:cNvSpPr/>
            <p:nvPr/>
          </p:nvSpPr>
          <p:spPr bwMode="auto">
            <a:xfrm>
              <a:off x="641350" y="3881439"/>
              <a:ext cx="3340100" cy="2976562"/>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10" name="Freeform 11"/>
            <p:cNvSpPr/>
            <p:nvPr/>
          </p:nvSpPr>
          <p:spPr bwMode="auto">
            <a:xfrm>
              <a:off x="203200" y="3771901"/>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11" name="Freeform 12"/>
          <p:cNvSpPr>
            <a:spLocks/>
          </p:cNvSpPr>
          <p:nvPr/>
        </p:nvSpPr>
        <p:spPr bwMode="auto">
          <a:xfrm>
            <a:off x="203200" y="3771900"/>
            <a:ext cx="361950" cy="90488"/>
          </a:xfrm>
          <a:custGeom>
            <a:avLst/>
            <a:gdLst>
              <a:gd name="T0" fmla="*/ 574595625 w 228"/>
              <a:gd name="T1" fmla="*/ 143650494 h 57"/>
              <a:gd name="T2" fmla="*/ 0 w 228"/>
              <a:gd name="T3" fmla="*/ 0 h 57"/>
              <a:gd name="T4" fmla="*/ 559474688 w 228"/>
              <a:gd name="T5" fmla="*/ 136089189 h 57"/>
              <a:gd name="T6" fmla="*/ 574595625 w 228"/>
              <a:gd name="T7" fmla="*/ 143650494 h 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8" h="57">
                <a:moveTo>
                  <a:pt x="228" y="57"/>
                </a:moveTo>
                <a:lnTo>
                  <a:pt x="0" y="0"/>
                </a:lnTo>
                <a:lnTo>
                  <a:pt x="222" y="54"/>
                </a:lnTo>
                <a:lnTo>
                  <a:pt x="228" y="57"/>
                </a:lnTo>
                <a:close/>
              </a:path>
            </a:pathLst>
          </a:custGeom>
          <a:solidFill>
            <a:srgbClr val="29ABE2"/>
          </a:solidFill>
          <a:ln w="9525">
            <a:noFill/>
            <a:round/>
            <a:headEnd/>
            <a:tailEnd/>
          </a:ln>
        </p:spPr>
        <p:txBody>
          <a:bodyPr/>
          <a:lstStyle/>
          <a:p>
            <a:endParaRPr lang="en-US"/>
          </a:p>
        </p:txBody>
      </p:sp>
      <p:sp>
        <p:nvSpPr>
          <p:cNvPr id="12" name="Freeform 13"/>
          <p:cNvSpPr>
            <a:spLocks/>
          </p:cNvSpPr>
          <p:nvPr/>
        </p:nvSpPr>
        <p:spPr bwMode="auto">
          <a:xfrm>
            <a:off x="560388" y="3867150"/>
            <a:ext cx="61912" cy="80963"/>
          </a:xfrm>
          <a:custGeom>
            <a:avLst/>
            <a:gdLst>
              <a:gd name="T0" fmla="*/ 0 w 39"/>
              <a:gd name="T1" fmla="*/ 0 h 51"/>
              <a:gd name="T2" fmla="*/ 98284506 w 39"/>
              <a:gd name="T3" fmla="*/ 128529556 h 51"/>
              <a:gd name="T4" fmla="*/ 7559614 w 39"/>
              <a:gd name="T5" fmla="*/ 0 h 51"/>
              <a:gd name="T6" fmla="*/ 0 w 39"/>
              <a:gd name="T7" fmla="*/ 0 h 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 h="51">
                <a:moveTo>
                  <a:pt x="0" y="0"/>
                </a:moveTo>
                <a:lnTo>
                  <a:pt x="39" y="51"/>
                </a:lnTo>
                <a:lnTo>
                  <a:pt x="3" y="0"/>
                </a:lnTo>
                <a:lnTo>
                  <a:pt x="0" y="0"/>
                </a:lnTo>
                <a:close/>
              </a:path>
            </a:pathLst>
          </a:custGeom>
          <a:solidFill>
            <a:srgbClr val="29ABE2"/>
          </a:solidFill>
          <a:ln w="9525">
            <a:noFill/>
            <a:round/>
            <a:headEnd/>
            <a:tailEnd/>
          </a:ln>
        </p:spPr>
        <p:txBody>
          <a:bodyPr/>
          <a:lstStyle/>
          <a:p>
            <a:endParaRPr lang="en-US"/>
          </a:p>
        </p:txBody>
      </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Date Placeholder 3"/>
          <p:cNvSpPr>
            <a:spLocks noGrp="1"/>
          </p:cNvSpPr>
          <p:nvPr>
            <p:ph type="dt" sz="half" idx="10"/>
          </p:nvPr>
        </p:nvSpPr>
        <p:spPr>
          <a:xfrm>
            <a:off x="7326313" y="6116638"/>
            <a:ext cx="857250" cy="365125"/>
          </a:xfrm>
        </p:spPr>
        <p:txBody>
          <a:bodyPr/>
          <a:lstStyle>
            <a:lvl1pPr>
              <a:defRPr/>
            </a:lvl1pPr>
          </a:lstStyle>
          <a:p>
            <a:pPr>
              <a:defRPr/>
            </a:pPr>
            <a:fld id="{333EC326-C300-43B8-A96F-F52DF24C3F05}" type="datetimeFigureOut">
              <a:rPr lang="en-US"/>
              <a:pPr>
                <a:defRPr/>
              </a:pPr>
              <a:t>1/22/2018</a:t>
            </a:fld>
            <a:endParaRPr lang="en-US"/>
          </a:p>
        </p:txBody>
      </p:sp>
      <p:sp>
        <p:nvSpPr>
          <p:cNvPr id="14" name="Footer Placeholder 4"/>
          <p:cNvSpPr>
            <a:spLocks noGrp="1"/>
          </p:cNvSpPr>
          <p:nvPr>
            <p:ph type="ftr" sz="quarter" idx="11"/>
          </p:nvPr>
        </p:nvSpPr>
        <p:spPr>
          <a:xfrm>
            <a:off x="3624263" y="6116638"/>
            <a:ext cx="3608387" cy="365125"/>
          </a:xfrm>
        </p:spPr>
        <p:txBody>
          <a:bodyPr/>
          <a:lstStyle>
            <a:lvl1pPr>
              <a:defRPr/>
            </a:lvl1pPr>
          </a:lstStyle>
          <a:p>
            <a:pPr>
              <a:defRPr/>
            </a:pPr>
            <a:endParaRPr lang="en-US"/>
          </a:p>
        </p:txBody>
      </p:sp>
      <p:sp>
        <p:nvSpPr>
          <p:cNvPr id="15" name="Slide Number Placeholder 5"/>
          <p:cNvSpPr>
            <a:spLocks noGrp="1"/>
          </p:cNvSpPr>
          <p:nvPr>
            <p:ph type="sldNum" sz="quarter" idx="12"/>
          </p:nvPr>
        </p:nvSpPr>
        <p:spPr>
          <a:xfrm>
            <a:off x="8275638" y="6116638"/>
            <a:ext cx="411162" cy="365125"/>
          </a:xfrm>
        </p:spPr>
        <p:txBody>
          <a:bodyPr/>
          <a:lstStyle>
            <a:lvl1pPr>
              <a:defRPr/>
            </a:lvl1pPr>
          </a:lstStyle>
          <a:p>
            <a:fld id="{15B18C5A-5B2E-4332-A76D-B168FB83749E}" type="slidenum">
              <a:rPr lang="en-US"/>
              <a:pPr/>
              <a:t>‹#›</a:t>
            </a:fld>
            <a:endParaRPr lang="en-US"/>
          </a:p>
        </p:txBody>
      </p:sp>
    </p:spTree>
  </p:cSld>
  <p:clrMapOvr>
    <a:masterClrMapping/>
  </p:clrMapOvr>
  <p:transition spd="slow">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2F04B96-B505-4BAE-B352-53178B563606}" type="datetimeFigureOut">
              <a:rPr lang="en-US"/>
              <a:pPr>
                <a:defRPr/>
              </a:pPr>
              <a:t>1/22/2018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D3CCE97-7917-4F0A-B7D8-0A694F7EC0D9}" type="slidenum">
              <a:rPr lang="en-US"/>
              <a:pPr/>
              <a:t>‹#›</a:t>
            </a:fld>
            <a:endParaRPr lang="en-US"/>
          </a:p>
        </p:txBody>
      </p:sp>
    </p:spTree>
  </p:cSld>
  <p:clrMapOvr>
    <a:masterClrMapping/>
  </p:clrMapOvr>
  <p:transition spd="slow">
    <p:random/>
  </p:transition>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F7EE1F7-5962-4C0A-AB6F-139008A7DC99}" type="datetimeFigureOut">
              <a:rPr lang="en-US"/>
              <a:pPr>
                <a:defRPr/>
              </a:pPr>
              <a:t>1/22/2018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751D335-CCD0-4370-8CD3-A79B94E05349}" type="slidenum">
              <a:rPr lang="en-US"/>
              <a:pPr/>
              <a:t>‹#›</a:t>
            </a:fld>
            <a:endParaRPr lang="en-US"/>
          </a:p>
        </p:txBody>
      </p:sp>
    </p:spTree>
  </p:cSld>
  <p:clrMapOvr>
    <a:masterClrMapping/>
  </p:clrMapOvr>
  <p:transition spd="slow">
    <p:random/>
  </p:transition>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p:cNvSpPr txBox="1"/>
          <p:nvPr/>
        </p:nvSpPr>
        <p:spPr>
          <a:xfrm>
            <a:off x="969963" y="863600"/>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eaLnBrk="1" hangingPunct="1">
              <a:defRPr/>
            </a:pPr>
            <a:r>
              <a:rPr lang="en-US" sz="8000" dirty="0">
                <a:solidFill>
                  <a:schemeClr val="tx1"/>
                </a:solidFill>
                <a:effectLst/>
                <a:cs typeface="Arial" panose="020B0604020202020204" pitchFamily="34" charset="0"/>
              </a:rPr>
              <a:t>“</a:t>
            </a:r>
          </a:p>
        </p:txBody>
      </p:sp>
      <p:sp>
        <p:nvSpPr>
          <p:cNvPr id="6" name="TextBox 5"/>
          <p:cNvSpPr txBox="1"/>
          <p:nvPr/>
        </p:nvSpPr>
        <p:spPr>
          <a:xfrm>
            <a:off x="8172450" y="2819400"/>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hangingPunct="1">
              <a:defRPr/>
            </a:pPr>
            <a:r>
              <a:rPr lang="en-US" sz="8000" dirty="0">
                <a:solidFill>
                  <a:schemeClr val="tx1"/>
                </a:solidFill>
                <a:effectLst/>
                <a:cs typeface="Arial" panose="020B0604020202020204" pitchFamily="34" charset="0"/>
              </a:rPr>
              <a:t>”</a:t>
            </a:r>
          </a:p>
        </p:txBody>
      </p:sp>
      <p:sp>
        <p:nvSpPr>
          <p:cNvPr id="2" name="Title 1"/>
          <p:cNvSpPr>
            <a:spLocks noGrp="1"/>
          </p:cNvSpPr>
          <p:nvPr>
            <p:ph type="title"/>
          </p:nvPr>
        </p:nvSpPr>
        <p:spPr>
          <a:xfrm>
            <a:off x="1426741" y="685801"/>
            <a:ext cx="6974115" cy="2743199"/>
          </a:xfrm>
        </p:spPr>
        <p:txBody>
          <a:bodyP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13523" y="4343400"/>
            <a:ext cx="7515991" cy="1447800"/>
          </a:xfrm>
        </p:spPr>
        <p:txBody>
          <a:bodyP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14"/>
          </p:nvPr>
        </p:nvSpPr>
        <p:spPr/>
        <p:txBody>
          <a:bodyPr/>
          <a:lstStyle>
            <a:lvl1pPr>
              <a:defRPr/>
            </a:lvl1pPr>
          </a:lstStyle>
          <a:p>
            <a:pPr>
              <a:defRPr/>
            </a:pPr>
            <a:fld id="{76C5A7E1-08A8-4965-9E45-E40F2756FBB6}" type="datetimeFigureOut">
              <a:rPr lang="en-US"/>
              <a:pPr>
                <a:defRPr/>
              </a:pPr>
              <a:t>1/22/2018</a:t>
            </a:fld>
            <a:endParaRPr lang="en-US"/>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fld id="{4E710077-9094-45C1-A053-6DFF605D73DD}" type="slidenum">
              <a:rPr lang="en-US"/>
              <a:pPr/>
              <a:t>‹#›</a:t>
            </a:fld>
            <a:endParaRPr lang="en-US"/>
          </a:p>
        </p:txBody>
      </p:sp>
    </p:spTree>
  </p:cSld>
  <p:clrMapOvr>
    <a:masterClrMapping/>
  </p:clrMapOvr>
  <p:transition spd="slow">
    <p:random/>
  </p:transition>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5895ABD-DE50-45F7-ACAD-BE9495CC2A5D}" type="datetimeFigureOut">
              <a:rPr lang="en-US"/>
              <a:pPr>
                <a:defRPr/>
              </a:pPr>
              <a:t>1/22/2018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2085315-269C-4E9D-9C63-6B75660AFEAE}" type="slidenum">
              <a:rPr lang="en-US"/>
              <a:pPr/>
              <a:t>‹#›</a:t>
            </a:fld>
            <a:endParaRPr lang="en-US"/>
          </a:p>
        </p:txBody>
      </p:sp>
    </p:spTree>
  </p:cSld>
  <p:clrMapOvr>
    <a:masterClrMapping/>
  </p:clrMapOvr>
  <p:transition spd="slow">
    <p:random/>
  </p:transition>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p:cNvSpPr txBox="1"/>
          <p:nvPr/>
        </p:nvSpPr>
        <p:spPr>
          <a:xfrm>
            <a:off x="969963" y="863600"/>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eaLnBrk="1" hangingPunct="1">
              <a:defRPr/>
            </a:pPr>
            <a:r>
              <a:rPr lang="en-US" sz="8000" dirty="0">
                <a:solidFill>
                  <a:schemeClr val="tx1"/>
                </a:solidFill>
                <a:effectLst/>
                <a:cs typeface="Arial" panose="020B0604020202020204" pitchFamily="34" charset="0"/>
              </a:rPr>
              <a:t>“</a:t>
            </a:r>
          </a:p>
        </p:txBody>
      </p:sp>
      <p:sp>
        <p:nvSpPr>
          <p:cNvPr id="6" name="TextBox 5"/>
          <p:cNvSpPr txBox="1"/>
          <p:nvPr/>
        </p:nvSpPr>
        <p:spPr>
          <a:xfrm>
            <a:off x="8172450" y="2819400"/>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hangingPunct="1">
              <a:defRPr/>
            </a:pPr>
            <a:r>
              <a:rPr lang="en-US" sz="8000" dirty="0">
                <a:solidFill>
                  <a:schemeClr val="tx1"/>
                </a:solidFill>
                <a:effectLst/>
                <a:cs typeface="Arial" panose="020B0604020202020204" pitchFamily="34" charset="0"/>
              </a:rPr>
              <a:t>”</a:t>
            </a:r>
          </a:p>
        </p:txBody>
      </p:sp>
      <p:sp>
        <p:nvSpPr>
          <p:cNvPr id="2" name="Title 1"/>
          <p:cNvSpPr>
            <a:spLocks noGrp="1"/>
          </p:cNvSpPr>
          <p:nvPr>
            <p:ph type="title"/>
          </p:nvPr>
        </p:nvSpPr>
        <p:spPr>
          <a:xfrm>
            <a:off x="1426741" y="685801"/>
            <a:ext cx="6974115" cy="2743199"/>
          </a:xfrm>
        </p:spPr>
        <p:txBody>
          <a:bodyP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rtlCol="0" anchor="b">
            <a:normAutofit/>
          </a:bodyPr>
          <a:lstStyle>
            <a:lvl1pPr algn="r">
              <a:buNone/>
              <a:defRPr lang="en-US" sz="2400" b="0" cap="none" dirty="0">
                <a:ln w="3175" cmpd="sng">
                  <a:noFill/>
                </a:ln>
                <a:solidFill>
                  <a:schemeClr val="tx1"/>
                </a:solidFill>
                <a:effectLst/>
              </a:defRPr>
            </a:lvl1pPr>
          </a:lstStyle>
          <a:p>
            <a:pPr lvl="0"/>
            <a:r>
              <a:rPr lang="en-US"/>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14"/>
          </p:nvPr>
        </p:nvSpPr>
        <p:spPr/>
        <p:txBody>
          <a:bodyPr/>
          <a:lstStyle>
            <a:lvl1pPr>
              <a:defRPr/>
            </a:lvl1pPr>
          </a:lstStyle>
          <a:p>
            <a:pPr>
              <a:defRPr/>
            </a:pPr>
            <a:fld id="{A501198A-40B0-4852-A8B6-2394C088A3FF}" type="datetimeFigureOut">
              <a:rPr lang="en-US"/>
              <a:pPr>
                <a:defRPr/>
              </a:pPr>
              <a:t>1/22/2018</a:t>
            </a:fld>
            <a:endParaRPr lang="en-US"/>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fld id="{63F88F8A-DD81-443B-A257-BFCE01AD78A0}" type="slidenum">
              <a:rPr lang="en-US"/>
              <a:pPr/>
              <a:t>‹#›</a:t>
            </a:fld>
            <a:endParaRPr lang="en-US"/>
          </a:p>
        </p:txBody>
      </p:sp>
    </p:spTree>
  </p:cSld>
  <p:clrMapOvr>
    <a:masterClrMapping/>
  </p:clrMapOvr>
  <p:transition spd="slow">
    <p:random/>
  </p:transition>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rtlCol="0">
            <a:normAutofit/>
          </a:bodyPr>
          <a:lstStyle>
            <a:lvl1pPr>
              <a:defRPr lang="en-US" b="0" dirty="0"/>
            </a:lvl1pPr>
          </a:lstStyle>
          <a:p>
            <a:pPr lvl="0"/>
            <a:r>
              <a:rPr lang="en-US"/>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rtlCol="0" anchor="b">
            <a:normAutofit/>
          </a:bodyPr>
          <a:lstStyle>
            <a:lvl1pPr>
              <a:buNone/>
              <a:defRPr lang="en-US" sz="2800" b="0" cap="none" dirty="0">
                <a:ln w="3175" cmpd="sng">
                  <a:noFill/>
                </a:ln>
                <a:solidFill>
                  <a:schemeClr val="tx1"/>
                </a:solidFill>
                <a:effectLst/>
              </a:defRPr>
            </a:lvl1pPr>
          </a:lstStyle>
          <a:p>
            <a:pPr lvl="0"/>
            <a:r>
              <a:rPr lang="en-US"/>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4"/>
          </p:nvPr>
        </p:nvSpPr>
        <p:spPr/>
        <p:txBody>
          <a:bodyPr/>
          <a:lstStyle>
            <a:lvl1pPr>
              <a:defRPr/>
            </a:lvl1pPr>
          </a:lstStyle>
          <a:p>
            <a:pPr>
              <a:defRPr/>
            </a:pPr>
            <a:fld id="{BCFD7415-EF53-4EF5-B953-056DFBDFE7DD}" type="datetimeFigureOut">
              <a:rPr lang="en-US"/>
              <a:pPr>
                <a:defRPr/>
              </a:pPr>
              <a:t>1/22/2018</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fld id="{B181C14A-A8D9-45EE-811E-2DDD68EF1F34}" type="slidenum">
              <a:rPr lang="en-US"/>
              <a:pPr/>
              <a:t>‹#›</a:t>
            </a:fld>
            <a:endParaRPr lang="en-US"/>
          </a:p>
        </p:txBody>
      </p:sp>
    </p:spTree>
  </p:cSld>
  <p:clrMapOvr>
    <a:masterClrMapping/>
  </p:clrMapOvr>
  <p:transition spd="slow">
    <p:random/>
  </p:transition>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15B272AC-49AB-4BD2-A721-4EE761C51AB4}" type="datetimeFigureOut">
              <a:rPr lang="en-US"/>
              <a:pPr>
                <a:defRPr/>
              </a:pPr>
              <a:t>1/22/2018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48E0FB3-0D73-480B-B538-C7B5E45C6452}" type="slidenum">
              <a:rPr lang="en-US"/>
              <a:pPr/>
              <a:t>‹#›</a:t>
            </a:fld>
            <a:endParaRPr lang="en-US"/>
          </a:p>
        </p:txBody>
      </p:sp>
    </p:spTree>
  </p:cSld>
  <p:clrMapOvr>
    <a:masterClrMapping/>
  </p:clrMapOvr>
  <p:transition spd="slow">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A15F17F5-1EE6-4706-9D39-841A93EFB91B}" type="datetimeFigureOut">
              <a:rPr lang="en-US"/>
              <a:pPr>
                <a:defRPr/>
              </a:pPr>
              <a:t>1/22/2018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6B871DB-74AE-4903-AEFD-E93992302EEB}" type="slidenum">
              <a:rPr lang="en-US"/>
              <a:pPr/>
              <a:t>‹#›</a:t>
            </a:fld>
            <a:endParaRPr lang="en-US"/>
          </a:p>
        </p:txBody>
      </p:sp>
    </p:spTree>
  </p:cSld>
  <p:clrMapOvr>
    <a:masterClrMapping/>
  </p:clrMapOvr>
  <p:transition spd="slow">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685800" y="1981200"/>
            <a:ext cx="3810000" cy="4114800"/>
          </a:xfrm>
        </p:spPr>
        <p:txBody>
          <a:bodyPr rtlCol="0">
            <a:normAutofit/>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1"/>
          <p:cNvSpPr>
            <a:spLocks noGrp="1" noChangeArrowheads="1"/>
          </p:cNvSpPr>
          <p:nvPr>
            <p:ph type="dt" sz="half" idx="10"/>
          </p:nvPr>
        </p:nvSpPr>
        <p:spPr>
          <a:xfrm>
            <a:off x="685800" y="6248400"/>
            <a:ext cx="1905000" cy="457200"/>
          </a:xfrm>
        </p:spPr>
        <p:txBody>
          <a:bodyPr/>
          <a:lstStyle>
            <a:lvl1pPr>
              <a:defRPr>
                <a:cs typeface="Arial" pitchFamily="34" charset="0"/>
              </a:defRPr>
            </a:lvl1pPr>
          </a:lstStyle>
          <a:p>
            <a:pPr>
              <a:defRPr/>
            </a:pPr>
            <a:endParaRPr lang="en-US"/>
          </a:p>
        </p:txBody>
      </p:sp>
      <p:sp>
        <p:nvSpPr>
          <p:cNvPr id="6" name="Rectangle 22"/>
          <p:cNvSpPr>
            <a:spLocks noGrp="1" noChangeArrowheads="1"/>
          </p:cNvSpPr>
          <p:nvPr>
            <p:ph type="ftr" sz="quarter" idx="11"/>
          </p:nvPr>
        </p:nvSpPr>
        <p:spPr>
          <a:xfrm>
            <a:off x="3124200" y="6248400"/>
            <a:ext cx="2895600" cy="457200"/>
          </a:xfrm>
        </p:spPr>
        <p:txBody>
          <a:bodyPr/>
          <a:lstStyle>
            <a:lvl1pPr>
              <a:defRPr>
                <a:cs typeface="Arial" pitchFamily="34" charset="0"/>
              </a:defRPr>
            </a:lvl1pPr>
          </a:lstStyle>
          <a:p>
            <a:pPr>
              <a:defRPr/>
            </a:pPr>
            <a:r>
              <a:rPr lang="en-US"/>
              <a:t>Copyright PSS 2008 </a:t>
            </a:r>
            <a:r>
              <a:rPr lang="en-US">
                <a:sym typeface="PressWriter Symbols" pitchFamily="2" charset="2"/>
              </a:rPr>
              <a:t>P.S.S. 2005</a:t>
            </a:r>
          </a:p>
        </p:txBody>
      </p:sp>
      <p:sp>
        <p:nvSpPr>
          <p:cNvPr id="7" name="Rectangle 23"/>
          <p:cNvSpPr>
            <a:spLocks noGrp="1" noChangeArrowheads="1"/>
          </p:cNvSpPr>
          <p:nvPr>
            <p:ph type="sldNum" sz="quarter" idx="12"/>
          </p:nvPr>
        </p:nvSpPr>
        <p:spPr>
          <a:xfrm>
            <a:off x="6553200" y="6248400"/>
            <a:ext cx="1905000" cy="457200"/>
          </a:xfrm>
        </p:spPr>
        <p:txBody>
          <a:bodyPr anchor="t"/>
          <a:lstStyle>
            <a:lvl1pPr>
              <a:defRPr/>
            </a:lvl1pPr>
          </a:lstStyle>
          <a:p>
            <a:fld id="{DE8F5666-EBC2-4539-B573-D427507B1B31}" type="slidenum">
              <a:rPr lang="en-US"/>
              <a:pPr/>
              <a:t>‹#›</a:t>
            </a:fld>
            <a:endParaRPr lang="en-US"/>
          </a:p>
        </p:txBody>
      </p:sp>
    </p:spTree>
  </p:cSld>
  <p:clrMapOvr>
    <a:masterClrMapping/>
  </p:clrMapOvr>
  <p:transition spd="slow">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43775" y="6108700"/>
            <a:ext cx="857250" cy="365125"/>
          </a:xfrm>
        </p:spPr>
        <p:txBody>
          <a:bodyPr/>
          <a:lstStyle>
            <a:lvl1pPr>
              <a:defRPr/>
            </a:lvl1pPr>
          </a:lstStyle>
          <a:p>
            <a:pPr>
              <a:defRPr/>
            </a:pPr>
            <a:fld id="{EB07C7D8-1066-4316-8E2A-BDFF1DA98FE6}" type="datetimeFigureOut">
              <a:rPr lang="en-US"/>
              <a:pPr>
                <a:defRPr/>
              </a:pPr>
              <a:t>1/22/2018</a:t>
            </a:fld>
            <a:endParaRPr lang="en-US"/>
          </a:p>
        </p:txBody>
      </p:sp>
      <p:sp>
        <p:nvSpPr>
          <p:cNvPr id="5" name="Footer Placeholder 4"/>
          <p:cNvSpPr>
            <a:spLocks noGrp="1"/>
          </p:cNvSpPr>
          <p:nvPr>
            <p:ph type="ftr" sz="quarter" idx="11"/>
          </p:nvPr>
        </p:nvSpPr>
        <p:spPr>
          <a:xfrm>
            <a:off x="1973263" y="6108700"/>
            <a:ext cx="5313362" cy="365125"/>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258175" y="6108700"/>
            <a:ext cx="428625" cy="365125"/>
          </a:xfrm>
        </p:spPr>
        <p:txBody>
          <a:bodyPr/>
          <a:lstStyle>
            <a:lvl1pPr>
              <a:defRPr/>
            </a:lvl1pPr>
          </a:lstStyle>
          <a:p>
            <a:fld id="{9E8C56C8-875A-4311-8CC2-02DD4240B5C1}" type="slidenum">
              <a:rPr lang="en-US"/>
              <a:pPr/>
              <a:t>‹#›</a:t>
            </a:fld>
            <a:endParaRPr lang="en-US"/>
          </a:p>
        </p:txBody>
      </p:sp>
    </p:spTree>
  </p:cSld>
  <p:clrMapOvr>
    <a:masterClrMapping/>
  </p:clrMapOvr>
  <p:transition spd="slow">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75C9196-65E4-4300-9B94-AE8495B00F4A}" type="datetimeFigureOut">
              <a:rPr lang="en-US"/>
              <a:pPr>
                <a:defRPr/>
              </a:pPr>
              <a:t>1/22/2018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2166AFE-E719-4B13-AC9D-F49437EB6A5A}" type="slidenum">
              <a:rPr lang="en-US"/>
              <a:pPr/>
              <a:t>‹#›</a:t>
            </a:fld>
            <a:endParaRPr lang="en-US"/>
          </a:p>
        </p:txBody>
      </p:sp>
    </p:spTree>
  </p:cSld>
  <p:clrMapOvr>
    <a:masterClrMapping/>
  </p:clrMapOvr>
  <p:transition spd="slow">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C93055F4-F951-4928-A62B-B6602700F14A}" type="datetimeFigureOut">
              <a:rPr lang="en-US"/>
              <a:pPr>
                <a:defRPr/>
              </a:pPr>
              <a:t>1/22/2018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F0CA6FA-0BA9-4DB4-9AAC-1749F769D1D8}" type="slidenum">
              <a:rPr lang="en-US"/>
              <a:pPr/>
              <a:t>‹#›</a:t>
            </a:fld>
            <a:endParaRPr lang="en-US"/>
          </a:p>
        </p:txBody>
      </p:sp>
    </p:spTree>
  </p:cSld>
  <p:clrMapOvr>
    <a:masterClrMapping/>
  </p:clrMapOvr>
  <p:transition spd="slow">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B4C99FFF-098B-43FD-8F9D-A5400D30E5F9}" type="datetimeFigureOut">
              <a:rPr lang="en-US"/>
              <a:pPr>
                <a:defRPr/>
              </a:pPr>
              <a:t>1/22/2018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7C4F0962-D886-4164-AA95-519DBF8321E5}" type="slidenum">
              <a:rPr lang="en-US"/>
              <a:pPr/>
              <a:t>‹#›</a:t>
            </a:fld>
            <a:endParaRPr lang="en-US"/>
          </a:p>
        </p:txBody>
      </p:sp>
    </p:spTree>
  </p:cSld>
  <p:clrMapOvr>
    <a:masterClrMapping/>
  </p:clrMapOvr>
  <p:transition spd="slow">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920C0D16-7A7C-4873-A743-CD0DACD03292}" type="datetimeFigureOut">
              <a:rPr lang="en-US"/>
              <a:pPr>
                <a:defRPr/>
              </a:pPr>
              <a:t>1/22/2018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2C6679ED-4F62-4B0D-A410-C2DFEA9B8E18}" type="slidenum">
              <a:rPr lang="en-US"/>
              <a:pPr/>
              <a:t>‹#›</a:t>
            </a:fld>
            <a:endParaRPr lang="en-US"/>
          </a:p>
        </p:txBody>
      </p:sp>
    </p:spTree>
  </p:cSld>
  <p:clrMapOvr>
    <a:masterClrMapping/>
  </p:clrMapOvr>
  <p:transition spd="slow">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1C6F1D3-75F3-4954-9DAA-749F7E1FA81B}" type="datetimeFigureOut">
              <a:rPr lang="en-US"/>
              <a:pPr>
                <a:defRPr/>
              </a:pPr>
              <a:t>1/22/2018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B77BC4C3-8ED8-4436-BCA4-0DC8D87E534A}" type="slidenum">
              <a:rPr lang="en-US"/>
              <a:pPr/>
              <a:t>‹#›</a:t>
            </a:fld>
            <a:endParaRPr lang="en-US"/>
          </a:p>
        </p:txBody>
      </p:sp>
    </p:spTree>
  </p:cSld>
  <p:clrMapOvr>
    <a:masterClrMapping/>
  </p:clrMapOvr>
  <p:transition spd="slow">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A622C1B-912D-4D97-AF66-750BB074E586}" type="datetimeFigureOut">
              <a:rPr lang="en-US"/>
              <a:pPr>
                <a:defRPr/>
              </a:pPr>
              <a:t>1/22/2018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7B786F4-5D10-477A-8778-9BAF675A3921}" type="slidenum">
              <a:rPr lang="en-US"/>
              <a:pPr/>
              <a:t>‹#›</a:t>
            </a:fld>
            <a:endParaRPr lang="en-US"/>
          </a:p>
        </p:txBody>
      </p:sp>
    </p:spTree>
  </p:cSld>
  <p:clrMapOvr>
    <a:masterClrMapping/>
  </p:clrMapOvr>
  <p:transition spd="slow">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0D2515C-84C7-46FD-8536-7D99C981D861}" type="datetimeFigureOut">
              <a:rPr lang="en-US"/>
              <a:pPr>
                <a:defRPr/>
              </a:pPr>
              <a:t>1/22/2018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446310E-4D2A-47D1-A137-6BC6583EFCA9}" type="slidenum">
              <a:rPr lang="en-US"/>
              <a:pPr/>
              <a:t>‹#›</a:t>
            </a:fld>
            <a:endParaRPr lang="en-US"/>
          </a:p>
        </p:txBody>
      </p:sp>
    </p:spTree>
  </p:cSld>
  <p:clrMapOvr>
    <a:masterClrMapping/>
  </p:clrMapOvr>
  <p:transition spd="slow">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026" name="Group 13"/>
          <p:cNvGrpSpPr>
            <a:grpSpLocks/>
          </p:cNvGrpSpPr>
          <p:nvPr/>
        </p:nvGrpSpPr>
        <p:grpSpPr bwMode="auto">
          <a:xfrm>
            <a:off x="0" y="0"/>
            <a:ext cx="2132013" cy="6858000"/>
            <a:chOff x="0" y="0"/>
            <a:chExt cx="2132013" cy="6858001"/>
          </a:xfrm>
        </p:grpSpPr>
        <p:sp>
          <p:nvSpPr>
            <p:cNvPr id="1032" name="Freeform 6"/>
            <p:cNvSpPr>
              <a:spLocks/>
            </p:cNvSpPr>
            <p:nvPr/>
          </p:nvSpPr>
          <p:spPr bwMode="auto">
            <a:xfrm>
              <a:off x="0" y="0"/>
              <a:ext cx="1073150" cy="5291138"/>
            </a:xfrm>
            <a:custGeom>
              <a:avLst/>
              <a:gdLst>
                <a:gd name="T0" fmla="*/ 0 w 676"/>
                <a:gd name="T1" fmla="*/ 2147483646 h 3333"/>
                <a:gd name="T2" fmla="*/ 0 w 676"/>
                <a:gd name="T3" fmla="*/ 2147483646 h 3333"/>
                <a:gd name="T4" fmla="*/ 317539688 w 676"/>
                <a:gd name="T5" fmla="*/ 2147483646 h 3333"/>
                <a:gd name="T6" fmla="*/ 1703625625 w 676"/>
                <a:gd name="T7" fmla="*/ 0 h 3333"/>
                <a:gd name="T8" fmla="*/ 1295360313 w 676"/>
                <a:gd name="T9" fmla="*/ 0 h 3333"/>
                <a:gd name="T10" fmla="*/ 0 w 676"/>
                <a:gd name="T11" fmla="*/ 2147483646 h 33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w="9525">
              <a:noFill/>
              <a:round/>
              <a:headEnd/>
              <a:tailEnd/>
            </a:ln>
          </p:spPr>
          <p:txBody>
            <a:bodyPr/>
            <a:lstStyle/>
            <a:p>
              <a:endParaRPr lang="en-US"/>
            </a:p>
          </p:txBody>
        </p:sp>
        <p:sp>
          <p:nvSpPr>
            <p:cNvPr id="16" name="Freeform 7"/>
            <p:cNvSpPr/>
            <p:nvPr/>
          </p:nvSpPr>
          <p:spPr bwMode="auto">
            <a:xfrm>
              <a:off x="0" y="0"/>
              <a:ext cx="758825" cy="4624389"/>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4"/>
              <a:ext cx="906463" cy="1195387"/>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1"/>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1"/>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4"/>
              <a:ext cx="1377950" cy="1500187"/>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1027" name="Title Placeholder 1"/>
          <p:cNvSpPr>
            <a:spLocks noGrp="1"/>
          </p:cNvSpPr>
          <p:nvPr>
            <p:ph type="title"/>
          </p:nvPr>
        </p:nvSpPr>
        <p:spPr bwMode="auto">
          <a:xfrm>
            <a:off x="982663" y="457200"/>
            <a:ext cx="7704137" cy="1981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Text Placeholder 2"/>
          <p:cNvSpPr>
            <a:spLocks noGrp="1"/>
          </p:cNvSpPr>
          <p:nvPr>
            <p:ph type="body" idx="1"/>
          </p:nvPr>
        </p:nvSpPr>
        <p:spPr bwMode="auto">
          <a:xfrm>
            <a:off x="982663" y="2667000"/>
            <a:ext cx="7704137" cy="3357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358063" y="6116638"/>
            <a:ext cx="858837" cy="365125"/>
          </a:xfrm>
          <a:prstGeom prst="rect">
            <a:avLst/>
          </a:prstGeom>
        </p:spPr>
        <p:txBody>
          <a:bodyPr vert="horz" lIns="91440" tIns="45720" rIns="91440" bIns="45720" rtlCol="0" anchor="ctr"/>
          <a:lstStyle>
            <a:lvl1pPr algn="r" eaLnBrk="1" hangingPunct="1">
              <a:defRPr sz="1000" b="0" i="0">
                <a:solidFill>
                  <a:schemeClr val="tx1"/>
                </a:solidFill>
                <a:effectLst/>
                <a:latin typeface="+mn-lt"/>
                <a:cs typeface="Arial" panose="020B0604020202020204" pitchFamily="34" charset="0"/>
              </a:defRPr>
            </a:lvl1pPr>
          </a:lstStyle>
          <a:p>
            <a:pPr>
              <a:defRPr/>
            </a:pPr>
            <a:fld id="{E69BB839-D21C-434F-8051-1ADB42C825B4}" type="datetimeFigureOut">
              <a:rPr lang="en-US"/>
              <a:pPr>
                <a:defRPr/>
              </a:pPr>
              <a:t>1/22/2018</a:t>
            </a:fld>
            <a:endParaRPr lang="en-US"/>
          </a:p>
        </p:txBody>
      </p:sp>
      <p:sp>
        <p:nvSpPr>
          <p:cNvPr id="5" name="Footer Placeholder 4"/>
          <p:cNvSpPr>
            <a:spLocks noGrp="1"/>
          </p:cNvSpPr>
          <p:nvPr>
            <p:ph type="ftr" sz="quarter" idx="3"/>
          </p:nvPr>
        </p:nvSpPr>
        <p:spPr>
          <a:xfrm>
            <a:off x="1987550" y="6116638"/>
            <a:ext cx="5313363" cy="365125"/>
          </a:xfrm>
          <a:prstGeom prst="rect">
            <a:avLst/>
          </a:prstGeom>
        </p:spPr>
        <p:txBody>
          <a:bodyPr vert="horz" lIns="91440" tIns="45720" rIns="91440" bIns="45720" rtlCol="0" anchor="ctr"/>
          <a:lstStyle>
            <a:lvl1pPr algn="l" eaLnBrk="1" hangingPunct="1">
              <a:defRPr sz="1000" b="0" i="0">
                <a:solidFill>
                  <a:schemeClr val="tx1"/>
                </a:solidFill>
                <a:effectLst/>
                <a:latin typeface="+mn-lt"/>
                <a:cs typeface="Arial" panose="020B0604020202020204" pitchFamily="34" charset="0"/>
              </a:defRPr>
            </a:lvl1pPr>
          </a:lstStyle>
          <a:p>
            <a:pPr>
              <a:defRPr/>
            </a:pPr>
            <a:endParaRPr lang="en-US"/>
          </a:p>
        </p:txBody>
      </p:sp>
      <p:sp>
        <p:nvSpPr>
          <p:cNvPr id="6" name="Slide Number Placeholder 5"/>
          <p:cNvSpPr>
            <a:spLocks noGrp="1"/>
          </p:cNvSpPr>
          <p:nvPr>
            <p:ph type="sldNum" sz="quarter" idx="4"/>
          </p:nvPr>
        </p:nvSpPr>
        <p:spPr>
          <a:xfrm>
            <a:off x="8274050" y="6116638"/>
            <a:ext cx="41275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chemeClr val="tx1"/>
                </a:solidFill>
                <a:latin typeface="Corbel" pitchFamily="34" charset="0"/>
              </a:defRPr>
            </a:lvl1pPr>
          </a:lstStyle>
          <a:p>
            <a:fld id="{AD00AB3D-1FD6-4A99-AD2C-B2C11DDC6A0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96" r:id="rId1"/>
    <p:sldLayoutId id="2147483797"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8" r:id="rId12"/>
    <p:sldLayoutId id="2147483792" r:id="rId13"/>
    <p:sldLayoutId id="2147483799" r:id="rId14"/>
    <p:sldLayoutId id="2147483793" r:id="rId15"/>
    <p:sldLayoutId id="2147483794" r:id="rId16"/>
    <p:sldLayoutId id="2147483795" r:id="rId17"/>
    <p:sldLayoutId id="2147483800" r:id="rId18"/>
  </p:sldLayoutIdLst>
  <p:transition spd="slow">
    <p:random/>
  </p:transition>
  <p:hf hdr="0" ftr="0" dt="0"/>
  <p:txStyles>
    <p:titleStyle>
      <a:lvl1pPr algn="ctr" defTabSz="457200" rtl="0" eaLnBrk="0" fontAlgn="base" hangingPunct="0">
        <a:spcBef>
          <a:spcPct val="0"/>
        </a:spcBef>
        <a:spcAft>
          <a:spcPct val="0"/>
        </a:spcAft>
        <a:defRPr sz="4000" kern="1200">
          <a:ln w="3175" cmpd="sng">
            <a:noFill/>
          </a:ln>
          <a:solidFill>
            <a:schemeClr val="tx1"/>
          </a:solidFill>
          <a:latin typeface="+mj-lt"/>
          <a:ea typeface="+mj-ea"/>
          <a:cs typeface="+mj-cs"/>
        </a:defRPr>
      </a:lvl1pPr>
      <a:lvl2pPr algn="ctr" defTabSz="457200" rtl="0" eaLnBrk="0" fontAlgn="base" hangingPunct="0">
        <a:spcBef>
          <a:spcPct val="0"/>
        </a:spcBef>
        <a:spcAft>
          <a:spcPct val="0"/>
        </a:spcAft>
        <a:defRPr sz="4000">
          <a:solidFill>
            <a:schemeClr val="tx1"/>
          </a:solidFill>
          <a:latin typeface="Corbel" panose="020B0503020204020204" pitchFamily="34" charset="0"/>
        </a:defRPr>
      </a:lvl2pPr>
      <a:lvl3pPr algn="ctr" defTabSz="457200" rtl="0" eaLnBrk="0" fontAlgn="base" hangingPunct="0">
        <a:spcBef>
          <a:spcPct val="0"/>
        </a:spcBef>
        <a:spcAft>
          <a:spcPct val="0"/>
        </a:spcAft>
        <a:defRPr sz="4000">
          <a:solidFill>
            <a:schemeClr val="tx1"/>
          </a:solidFill>
          <a:latin typeface="Corbel" panose="020B0503020204020204" pitchFamily="34" charset="0"/>
        </a:defRPr>
      </a:lvl3pPr>
      <a:lvl4pPr algn="ctr" defTabSz="457200" rtl="0" eaLnBrk="0" fontAlgn="base" hangingPunct="0">
        <a:spcBef>
          <a:spcPct val="0"/>
        </a:spcBef>
        <a:spcAft>
          <a:spcPct val="0"/>
        </a:spcAft>
        <a:defRPr sz="4000">
          <a:solidFill>
            <a:schemeClr val="tx1"/>
          </a:solidFill>
          <a:latin typeface="Corbel" panose="020B0503020204020204" pitchFamily="34" charset="0"/>
        </a:defRPr>
      </a:lvl4pPr>
      <a:lvl5pPr algn="ctr" defTabSz="457200" rtl="0" eaLnBrk="0" fontAlgn="base" hangingPunct="0">
        <a:spcBef>
          <a:spcPct val="0"/>
        </a:spcBef>
        <a:spcAft>
          <a:spcPct val="0"/>
        </a:spcAft>
        <a:defRPr sz="4000">
          <a:solidFill>
            <a:schemeClr val="tx1"/>
          </a:solidFill>
          <a:latin typeface="Corbel" panose="020B0503020204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rgbClr val="1287C3"/>
        </a:buClr>
        <a:buSzPct val="145000"/>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ts val="600"/>
        </a:spcAft>
        <a:buClr>
          <a:srgbClr val="1287C3"/>
        </a:buClr>
        <a:buSzPct val="145000"/>
        <a:buFont typeface="Arial" charset="0"/>
        <a:buChar char="•"/>
        <a:defRPr sz="2000" kern="1200">
          <a:solidFill>
            <a:schemeClr val="tx1"/>
          </a:solidFill>
          <a:latin typeface="+mn-lt"/>
          <a:ea typeface="+mn-ea"/>
          <a:cs typeface="+mn-cs"/>
        </a:defRPr>
      </a:lvl2pPr>
      <a:lvl3pPr marL="1200150" indent="-285750" algn="l" defTabSz="457200" rtl="0" eaLnBrk="0" fontAlgn="base" hangingPunct="0">
        <a:spcBef>
          <a:spcPct val="20000"/>
        </a:spcBef>
        <a:spcAft>
          <a:spcPts val="600"/>
        </a:spcAft>
        <a:buClr>
          <a:srgbClr val="1287C3"/>
        </a:buClr>
        <a:buSzPct val="145000"/>
        <a:buFont typeface="Arial" charset="0"/>
        <a:buChar char="•"/>
        <a:defRPr kern="1200">
          <a:solidFill>
            <a:schemeClr val="tx1"/>
          </a:solidFill>
          <a:latin typeface="+mn-lt"/>
          <a:ea typeface="+mn-ea"/>
          <a:cs typeface="+mn-cs"/>
        </a:defRPr>
      </a:lvl3pPr>
      <a:lvl4pPr marL="1543050" indent="-171450" algn="l" defTabSz="457200" rtl="0" eaLnBrk="0" fontAlgn="base" hangingPunct="0">
        <a:spcBef>
          <a:spcPct val="20000"/>
        </a:spcBef>
        <a:spcAft>
          <a:spcPts val="600"/>
        </a:spcAft>
        <a:buClr>
          <a:srgbClr val="1287C3"/>
        </a:buClr>
        <a:buSzPct val="145000"/>
        <a:buFont typeface="Arial" charset="0"/>
        <a:buChar char="•"/>
        <a:defRPr sz="1600" kern="1200">
          <a:solidFill>
            <a:schemeClr val="tx1"/>
          </a:solidFill>
          <a:latin typeface="+mn-lt"/>
          <a:ea typeface="+mn-ea"/>
          <a:cs typeface="+mn-cs"/>
        </a:defRPr>
      </a:lvl4pPr>
      <a:lvl5pPr marL="2000250" indent="-171450" algn="l" defTabSz="457200" rtl="0" eaLnBrk="0" fontAlgn="base" hangingPunct="0">
        <a:spcBef>
          <a:spcPct val="20000"/>
        </a:spcBef>
        <a:spcAft>
          <a:spcPts val="600"/>
        </a:spcAft>
        <a:buClr>
          <a:srgbClr val="1287C3"/>
        </a:buClr>
        <a:buSzPct val="145000"/>
        <a:buFont typeface="Arial"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17.png"/><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36.x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flickr.com/photos/catharticflux/2484317019" TargetMode="External"/><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48.x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ctrTitle"/>
          </p:nvPr>
        </p:nvSpPr>
        <p:spPr>
          <a:xfrm>
            <a:off x="1524000" y="373063"/>
            <a:ext cx="7620000" cy="1371600"/>
          </a:xfrm>
        </p:spPr>
        <p:txBody>
          <a:bodyPr rtlCol="0">
            <a:normAutofit fontScale="90000"/>
          </a:bodyPr>
          <a:lstStyle/>
          <a:p>
            <a:pPr eaLnBrk="1" fontAlgn="auto" hangingPunct="1">
              <a:spcAft>
                <a:spcPts val="0"/>
              </a:spcAft>
              <a:defRPr/>
            </a:pPr>
            <a:r>
              <a:rPr lang="en-US" sz="4000" b="1" dirty="0"/>
              <a:t>Regain Abdominal Strength &amp; Control      </a:t>
            </a:r>
            <a:r>
              <a:rPr lang="en-US" dirty="0"/>
              <a:t>	 	</a:t>
            </a:r>
          </a:p>
        </p:txBody>
      </p:sp>
      <p:sp>
        <p:nvSpPr>
          <p:cNvPr id="9219" name="Rectangle 23"/>
          <p:cNvSpPr>
            <a:spLocks noGrp="1" noChangeArrowheads="1"/>
          </p:cNvSpPr>
          <p:nvPr>
            <p:ph type="sldNum" sz="quarter" idx="12"/>
          </p:nvPr>
        </p:nvSpPr>
        <p:spPr bwMode="auto">
          <a:xfrm>
            <a:off x="6553200" y="6248400"/>
            <a:ext cx="1905000" cy="457200"/>
          </a:xfrm>
          <a:noFill/>
          <a:ln>
            <a:miter lim="800000"/>
            <a:headEnd/>
            <a:tailEnd/>
          </a:ln>
        </p:spPr>
        <p:txBody>
          <a:bodyPr/>
          <a:lstStyle/>
          <a:p>
            <a:fld id="{1BC1A1DE-E8AB-41B7-B403-CF8A02F11063}" type="slidenum">
              <a:rPr lang="en-US" sz="2400">
                <a:solidFill>
                  <a:schemeClr val="accent2"/>
                </a:solidFill>
                <a:latin typeface="Times" pitchFamily="18" charset="0"/>
              </a:rPr>
              <a:pPr/>
              <a:t>1</a:t>
            </a:fld>
            <a:endParaRPr lang="en-US" sz="2400">
              <a:solidFill>
                <a:schemeClr val="accent2"/>
              </a:solidFill>
              <a:latin typeface="Times" pitchFamily="18" charset="0"/>
            </a:endParaRPr>
          </a:p>
        </p:txBody>
      </p:sp>
      <p:sp>
        <p:nvSpPr>
          <p:cNvPr id="4100" name="Text Box 5"/>
          <p:cNvSpPr txBox="1">
            <a:spLocks noChangeArrowheads="1"/>
          </p:cNvSpPr>
          <p:nvPr/>
        </p:nvSpPr>
        <p:spPr bwMode="auto">
          <a:xfrm>
            <a:off x="2514600" y="5116513"/>
            <a:ext cx="6324600" cy="584775"/>
          </a:xfrm>
          <a:prstGeom prst="rect">
            <a:avLst/>
          </a:prstGeom>
          <a:noFill/>
          <a:ln w="9525">
            <a:noFill/>
            <a:miter lim="800000"/>
            <a:headEnd/>
            <a:tailEnd/>
          </a:ln>
        </p:spPr>
        <p:txBody>
          <a:bodyPr wrap="square">
            <a:spAutoFit/>
          </a:bodyPr>
          <a:lstStyle/>
          <a:p>
            <a:pPr algn="ctr" eaLnBrk="1" hangingPunct="1">
              <a:defRPr/>
            </a:pPr>
            <a:r>
              <a:rPr lang="en-US" sz="3200" b="1" dirty="0">
                <a:solidFill>
                  <a:schemeClr val="accent6">
                    <a:lumMod val="50000"/>
                  </a:schemeClr>
                </a:solidFill>
                <a:latin typeface="Tempus Sans ITC" pitchFamily="82" charset="0"/>
                <a:cs typeface="Arial" panose="020B0604020202020204" pitchFamily="34" charset="0"/>
              </a:rPr>
              <a:t>Presenter: Bruce </a:t>
            </a:r>
            <a:r>
              <a:rPr lang="en-US" sz="3200" b="1" dirty="0" err="1">
                <a:solidFill>
                  <a:schemeClr val="accent6">
                    <a:lumMod val="50000"/>
                  </a:schemeClr>
                </a:solidFill>
                <a:latin typeface="Tempus Sans ITC" pitchFamily="82" charset="0"/>
                <a:cs typeface="Arial" panose="020B0604020202020204" pitchFamily="34" charset="0"/>
              </a:rPr>
              <a:t>LaBrecque</a:t>
            </a:r>
            <a:r>
              <a:rPr lang="en-US" sz="3200" b="1" dirty="0">
                <a:solidFill>
                  <a:schemeClr val="accent6">
                    <a:lumMod val="50000"/>
                  </a:schemeClr>
                </a:solidFill>
                <a:latin typeface="Tempus Sans ITC" pitchFamily="82" charset="0"/>
                <a:cs typeface="Arial" panose="020B0604020202020204" pitchFamily="34" charset="0"/>
              </a:rPr>
              <a:t> RN, PT</a:t>
            </a:r>
          </a:p>
        </p:txBody>
      </p:sp>
      <p:pic>
        <p:nvPicPr>
          <p:cNvPr id="9221" name="Picture 2" descr="C:\Users\Bruce\AppData\Local\Microsoft\Windows\Temporary Internet Files\Content.IE5\JHM41BAX\MP900437392[1].jpg"/>
          <p:cNvPicPr>
            <a:picLocks noChangeAspect="1" noChangeArrowheads="1"/>
          </p:cNvPicPr>
          <p:nvPr/>
        </p:nvPicPr>
        <p:blipFill>
          <a:blip r:embed="rId3" cstate="print"/>
          <a:srcRect/>
          <a:stretch>
            <a:fillRect/>
          </a:stretch>
        </p:blipFill>
        <p:spPr bwMode="auto">
          <a:xfrm>
            <a:off x="3352800" y="1295400"/>
            <a:ext cx="2362200" cy="3543300"/>
          </a:xfrm>
          <a:prstGeom prst="rect">
            <a:avLst/>
          </a:prstGeom>
          <a:noFill/>
          <a:ln w="9525">
            <a:noFill/>
            <a:miter lim="800000"/>
            <a:headEnd/>
            <a:tailEnd/>
          </a:ln>
        </p:spPr>
      </p:pic>
    </p:spTree>
  </p:cSld>
  <p:clrMapOvr>
    <a:masterClrMapping/>
  </p:clrMapOvr>
  <p:transition spd="slow">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bwMode="auto">
          <a:xfrm>
            <a:off x="6553200" y="6248400"/>
            <a:ext cx="1905000" cy="457200"/>
          </a:xfrm>
          <a:noFill/>
          <a:ln>
            <a:miter lim="800000"/>
            <a:headEnd/>
            <a:tailEnd/>
          </a:ln>
        </p:spPr>
        <p:txBody>
          <a:bodyPr/>
          <a:lstStyle/>
          <a:p>
            <a:fld id="{427FF0F4-3476-43F1-8EF9-D53517A3878A}" type="slidenum">
              <a:rPr lang="en-US" sz="2400">
                <a:solidFill>
                  <a:schemeClr val="accent2"/>
                </a:solidFill>
                <a:latin typeface="Times" pitchFamily="18" charset="0"/>
              </a:rPr>
              <a:pPr/>
              <a:t>10</a:t>
            </a:fld>
            <a:endParaRPr lang="en-US" sz="2400">
              <a:solidFill>
                <a:schemeClr val="accent2"/>
              </a:solidFill>
              <a:latin typeface="Times" pitchFamily="18" charset="0"/>
            </a:endParaRPr>
          </a:p>
        </p:txBody>
      </p:sp>
      <p:pic>
        <p:nvPicPr>
          <p:cNvPr id="19459" name="Picture 2" descr="Janet 1 wk pre term0002"/>
          <p:cNvPicPr>
            <a:picLocks noChangeAspect="1" noChangeArrowheads="1"/>
          </p:cNvPicPr>
          <p:nvPr/>
        </p:nvPicPr>
        <p:blipFill>
          <a:blip r:embed="rId2" cstate="print"/>
          <a:srcRect/>
          <a:stretch>
            <a:fillRect/>
          </a:stretch>
        </p:blipFill>
        <p:spPr bwMode="auto">
          <a:xfrm>
            <a:off x="334963" y="2057400"/>
            <a:ext cx="3157537" cy="3962400"/>
          </a:xfrm>
          <a:prstGeom prst="rect">
            <a:avLst/>
          </a:prstGeom>
          <a:noFill/>
          <a:ln w="9525">
            <a:noFill/>
            <a:miter lim="800000"/>
            <a:headEnd/>
            <a:tailEnd/>
          </a:ln>
        </p:spPr>
      </p:pic>
      <p:pic>
        <p:nvPicPr>
          <p:cNvPr id="19460" name="Picture 3" descr="Kristin 30001_renamed_4711"/>
          <p:cNvPicPr>
            <a:picLocks noChangeAspect="1" noChangeArrowheads="1"/>
          </p:cNvPicPr>
          <p:nvPr/>
        </p:nvPicPr>
        <p:blipFill>
          <a:blip r:embed="rId3" cstate="print"/>
          <a:srcRect/>
          <a:stretch>
            <a:fillRect/>
          </a:stretch>
        </p:blipFill>
        <p:spPr bwMode="auto">
          <a:xfrm>
            <a:off x="3352800" y="2027238"/>
            <a:ext cx="2430463" cy="4373562"/>
          </a:xfrm>
          <a:prstGeom prst="rect">
            <a:avLst/>
          </a:prstGeom>
          <a:noFill/>
          <a:ln w="9525">
            <a:noFill/>
            <a:miter lim="800000"/>
            <a:headEnd/>
            <a:tailEnd/>
          </a:ln>
        </p:spPr>
      </p:pic>
      <p:sp>
        <p:nvSpPr>
          <p:cNvPr id="19461" name="Text Box 4"/>
          <p:cNvSpPr txBox="1">
            <a:spLocks noChangeArrowheads="1"/>
          </p:cNvSpPr>
          <p:nvPr/>
        </p:nvSpPr>
        <p:spPr bwMode="auto">
          <a:xfrm>
            <a:off x="1042988" y="84138"/>
            <a:ext cx="8077200" cy="762000"/>
          </a:xfrm>
          <a:prstGeom prst="rect">
            <a:avLst/>
          </a:prstGeom>
          <a:noFill/>
          <a:ln w="9525">
            <a:noFill/>
            <a:miter lim="800000"/>
            <a:headEnd/>
            <a:tailEnd/>
          </a:ln>
        </p:spPr>
        <p:txBody>
          <a:bodyPr>
            <a:spAutoFit/>
          </a:bodyPr>
          <a:lstStyle/>
          <a:p>
            <a:pPr eaLnBrk="1" hangingPunct="1">
              <a:spcBef>
                <a:spcPct val="50000"/>
              </a:spcBef>
            </a:pPr>
            <a:r>
              <a:rPr lang="en-US" sz="4400" b="1">
                <a:solidFill>
                  <a:schemeClr val="tx1"/>
                </a:solidFill>
                <a:latin typeface="Tempus Sans ITC" pitchFamily="82" charset="0"/>
              </a:rPr>
              <a:t>Pregnant Women are Different</a:t>
            </a:r>
          </a:p>
        </p:txBody>
      </p:sp>
      <p:sp>
        <p:nvSpPr>
          <p:cNvPr id="11270" name="Text Box 5"/>
          <p:cNvSpPr txBox="1">
            <a:spLocks noChangeArrowheads="1"/>
          </p:cNvSpPr>
          <p:nvPr/>
        </p:nvSpPr>
        <p:spPr bwMode="auto">
          <a:xfrm>
            <a:off x="609600" y="990600"/>
            <a:ext cx="7848600" cy="954088"/>
          </a:xfrm>
          <a:prstGeom prst="rect">
            <a:avLst/>
          </a:prstGeom>
          <a:noFill/>
          <a:ln w="9525">
            <a:noFill/>
            <a:miter lim="800000"/>
            <a:headEnd/>
            <a:tailEnd/>
          </a:ln>
        </p:spPr>
        <p:txBody>
          <a:bodyPr>
            <a:spAutoFit/>
          </a:bodyPr>
          <a:lstStyle/>
          <a:p>
            <a:pPr algn="ctr" eaLnBrk="1" hangingPunct="1">
              <a:spcBef>
                <a:spcPct val="50000"/>
              </a:spcBef>
              <a:defRPr/>
            </a:pPr>
            <a:r>
              <a:rPr lang="en-US" sz="2800" b="1" dirty="0">
                <a:solidFill>
                  <a:schemeClr val="accent6">
                    <a:lumMod val="75000"/>
                  </a:schemeClr>
                </a:solidFill>
                <a:latin typeface="Tempus Sans ITC" pitchFamily="82" charset="0"/>
                <a:cs typeface="Arial" panose="020B0604020202020204" pitchFamily="34" charset="0"/>
              </a:rPr>
              <a:t>Pictures were taken on the same day All three women due within one week of each other</a:t>
            </a:r>
            <a:r>
              <a:rPr lang="en-US" sz="2800" b="1" dirty="0">
                <a:solidFill>
                  <a:schemeClr val="bg1"/>
                </a:solidFill>
                <a:latin typeface="Tempus Sans ITC" pitchFamily="82" charset="0"/>
                <a:cs typeface="Arial" panose="020B0604020202020204" pitchFamily="34" charset="0"/>
              </a:rPr>
              <a:t>. </a:t>
            </a:r>
          </a:p>
        </p:txBody>
      </p:sp>
      <p:pic>
        <p:nvPicPr>
          <p:cNvPr id="19463" name="Picture 6" descr="Kristin 20005_renamed_12725"/>
          <p:cNvPicPr>
            <a:picLocks noChangeAspect="1" noChangeArrowheads="1"/>
          </p:cNvPicPr>
          <p:nvPr/>
        </p:nvPicPr>
        <p:blipFill>
          <a:blip r:embed="rId4" cstate="print"/>
          <a:srcRect/>
          <a:stretch>
            <a:fillRect/>
          </a:stretch>
        </p:blipFill>
        <p:spPr bwMode="auto">
          <a:xfrm>
            <a:off x="5686425" y="2057400"/>
            <a:ext cx="3076575" cy="3900488"/>
          </a:xfrm>
          <a:prstGeom prst="rect">
            <a:avLst/>
          </a:prstGeom>
          <a:noFill/>
          <a:ln w="9525">
            <a:noFill/>
            <a:miter lim="800000"/>
            <a:headEnd/>
            <a:tailEnd/>
          </a:ln>
        </p:spPr>
      </p:pic>
    </p:spTree>
  </p:cSld>
  <p:clrMapOvr>
    <a:masterClrMapping/>
  </p:clrMapOvr>
  <p:transition spd="slow">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3530600" y="228600"/>
            <a:ext cx="5613400" cy="1143000"/>
          </a:xfrm>
        </p:spPr>
        <p:txBody>
          <a:bodyPr rtlCol="0">
            <a:normAutofit fontScale="90000"/>
          </a:bodyPr>
          <a:lstStyle/>
          <a:p>
            <a:pPr eaLnBrk="1" fontAlgn="auto" hangingPunct="1">
              <a:spcAft>
                <a:spcPts val="0"/>
              </a:spcAft>
              <a:defRPr/>
            </a:pPr>
            <a:r>
              <a:rPr lang="en-US" b="1"/>
              <a:t>Diastasis recti</a:t>
            </a:r>
            <a:br>
              <a:rPr lang="en-US" b="1"/>
            </a:br>
            <a:endParaRPr lang="en-US" b="1"/>
          </a:p>
        </p:txBody>
      </p:sp>
      <p:pic>
        <p:nvPicPr>
          <p:cNvPr id="20483" name="Picture 3" descr="~AUT0017"/>
          <p:cNvPicPr>
            <a:picLocks noGrp="1" noChangeAspect="1" noChangeArrowheads="1"/>
          </p:cNvPicPr>
          <p:nvPr>
            <p:ph idx="1"/>
          </p:nvPr>
        </p:nvPicPr>
        <p:blipFill>
          <a:blip r:embed="rId2" cstate="print"/>
          <a:srcRect/>
          <a:stretch>
            <a:fillRect/>
          </a:stretch>
        </p:blipFill>
        <p:spPr>
          <a:xfrm>
            <a:off x="228600" y="762000"/>
            <a:ext cx="3768725" cy="5867400"/>
          </a:xfrm>
          <a:noFill/>
        </p:spPr>
      </p:pic>
      <p:sp>
        <p:nvSpPr>
          <p:cNvPr id="20484" name="Slide Number Placeholder 5"/>
          <p:cNvSpPr>
            <a:spLocks noGrp="1"/>
          </p:cNvSpPr>
          <p:nvPr>
            <p:ph type="sldNum" sz="quarter" idx="12"/>
          </p:nvPr>
        </p:nvSpPr>
        <p:spPr bwMode="auto">
          <a:xfrm>
            <a:off x="6553200" y="6248400"/>
            <a:ext cx="1905000" cy="457200"/>
          </a:xfrm>
          <a:noFill/>
          <a:ln>
            <a:miter lim="800000"/>
            <a:headEnd/>
            <a:tailEnd/>
          </a:ln>
        </p:spPr>
        <p:txBody>
          <a:bodyPr/>
          <a:lstStyle/>
          <a:p>
            <a:fld id="{DC6C3F51-A9B5-4733-8EA1-E28CFBB6D53B}" type="slidenum">
              <a:rPr lang="en-US" sz="2400">
                <a:solidFill>
                  <a:schemeClr val="accent2"/>
                </a:solidFill>
                <a:latin typeface="Times" pitchFamily="18" charset="0"/>
              </a:rPr>
              <a:pPr/>
              <a:t>11</a:t>
            </a:fld>
            <a:endParaRPr lang="en-US" sz="2400">
              <a:solidFill>
                <a:schemeClr val="accent2"/>
              </a:solidFill>
              <a:latin typeface="Times" pitchFamily="18" charset="0"/>
            </a:endParaRPr>
          </a:p>
        </p:txBody>
      </p:sp>
      <p:sp>
        <p:nvSpPr>
          <p:cNvPr id="1137668" name="Text Box 4"/>
          <p:cNvSpPr txBox="1">
            <a:spLocks noChangeArrowheads="1"/>
          </p:cNvSpPr>
          <p:nvPr/>
        </p:nvSpPr>
        <p:spPr bwMode="auto">
          <a:xfrm>
            <a:off x="4191000" y="1066800"/>
            <a:ext cx="4953000" cy="4954588"/>
          </a:xfrm>
          <a:prstGeom prst="rect">
            <a:avLst/>
          </a:prstGeom>
          <a:noFill/>
          <a:ln w="9525">
            <a:noFill/>
            <a:miter lim="800000"/>
            <a:headEnd/>
            <a:tailEnd/>
          </a:ln>
          <a:effectLst/>
        </p:spPr>
        <p:txBody>
          <a:bodyPr>
            <a:spAutoFit/>
          </a:bodyPr>
          <a:lstStyle/>
          <a:p>
            <a:pPr eaLnBrk="1" hangingPunct="1">
              <a:defRPr/>
            </a:pPr>
            <a:r>
              <a:rPr lang="en-US" sz="3000" b="1" dirty="0">
                <a:solidFill>
                  <a:schemeClr val="accent2">
                    <a:lumMod val="50000"/>
                  </a:schemeClr>
                </a:solidFill>
                <a:latin typeface="+mn-lt"/>
                <a:cs typeface="Arial" panose="020B0604020202020204" pitchFamily="34" charset="0"/>
              </a:rPr>
              <a:t>“If  significant, it decreases the ability of the abdominal muscles to support the viscera and decreases the synergistic effect that the abdominals have with the pelvic floor muscles…Pain may be noted in the low back or pubis.”</a:t>
            </a:r>
            <a:r>
              <a:rPr lang="en-US" sz="3000" b="1" dirty="0">
                <a:solidFill>
                  <a:schemeClr val="accent2">
                    <a:lumMod val="50000"/>
                  </a:schemeClr>
                </a:solidFill>
                <a:latin typeface="+mn-lt"/>
                <a:cs typeface="Times New Roman" pitchFamily="18" charset="0"/>
              </a:rPr>
              <a:t> </a:t>
            </a:r>
            <a:br>
              <a:rPr lang="en-US" sz="3000" b="1" dirty="0">
                <a:latin typeface="Arial" pitchFamily="34" charset="0"/>
                <a:cs typeface="Times New Roman" pitchFamily="18" charset="0"/>
              </a:rPr>
            </a:br>
            <a:r>
              <a:rPr lang="en-US" sz="1400" b="1" dirty="0">
                <a:latin typeface="Arial" pitchFamily="34" charset="0"/>
                <a:cs typeface="Times New Roman" pitchFamily="18" charset="0"/>
              </a:rPr>
              <a:t>Howard F, et al, </a:t>
            </a:r>
            <a:r>
              <a:rPr lang="en-US" sz="1400" b="1" u="sng" dirty="0">
                <a:latin typeface="Arial" pitchFamily="34" charset="0"/>
                <a:cs typeface="Times New Roman" pitchFamily="18" charset="0"/>
              </a:rPr>
              <a:t>Pelvic Pain </a:t>
            </a:r>
            <a:r>
              <a:rPr lang="en-US" sz="1400" b="1" i="1" u="sng" dirty="0">
                <a:latin typeface="Arial" pitchFamily="34" charset="0"/>
                <a:cs typeface="Times New Roman" pitchFamily="18" charset="0"/>
              </a:rPr>
              <a:t>Diagnosis and Managemen</a:t>
            </a:r>
            <a:r>
              <a:rPr lang="en-US" sz="1400" b="1" i="1" dirty="0">
                <a:latin typeface="Arial" pitchFamily="34" charset="0"/>
                <a:cs typeface="Times New Roman" pitchFamily="18" charset="0"/>
              </a:rPr>
              <a:t>t</a:t>
            </a:r>
            <a:r>
              <a:rPr lang="en-US" sz="1400" b="1" dirty="0">
                <a:latin typeface="Arial" pitchFamily="34" charset="0"/>
                <a:cs typeface="Times New Roman" pitchFamily="18" charset="0"/>
              </a:rPr>
              <a:t>, </a:t>
            </a:r>
            <a:endParaRPr lang="en-US" sz="1400" dirty="0">
              <a:latin typeface="Arial" pitchFamily="34" charset="0"/>
              <a:cs typeface="Arial" panose="020B0604020202020204" pitchFamily="34" charset="0"/>
            </a:endParaRPr>
          </a:p>
          <a:p>
            <a:pPr>
              <a:defRPr/>
            </a:pPr>
            <a:r>
              <a:rPr lang="en-US" sz="1400" b="1" dirty="0">
                <a:latin typeface="Arial" pitchFamily="34" charset="0"/>
                <a:cs typeface="Times New Roman" pitchFamily="18" charset="0"/>
              </a:rPr>
              <a:t>Philadelphia:</a:t>
            </a:r>
            <a:r>
              <a:rPr lang="en-US" sz="1400" b="1" i="1" u="sng" dirty="0">
                <a:latin typeface="Arial" pitchFamily="34" charset="0"/>
                <a:cs typeface="Times New Roman" pitchFamily="18" charset="0"/>
              </a:rPr>
              <a:t> </a:t>
            </a:r>
            <a:r>
              <a:rPr lang="en-US" sz="1400" b="1" dirty="0">
                <a:latin typeface="Arial" pitchFamily="34" charset="0"/>
                <a:cs typeface="Times New Roman" pitchFamily="18" charset="0"/>
              </a:rPr>
              <a:t>Lippincott Williams &amp; Wilkins, 2000</a:t>
            </a:r>
            <a:endParaRPr lang="en-US" sz="1400" dirty="0">
              <a:latin typeface="Arial" pitchFamily="34" charset="0"/>
              <a:cs typeface="Arial" panose="020B0604020202020204" pitchFamily="34" charset="0"/>
            </a:endParaRPr>
          </a:p>
          <a:p>
            <a:pPr>
              <a:spcBef>
                <a:spcPct val="50000"/>
              </a:spcBef>
              <a:defRPr/>
            </a:pPr>
            <a:endParaRPr lang="en-US" sz="3200" b="1" dirty="0">
              <a:cs typeface="Arial" panose="020B0604020202020204" pitchFamily="34" charset="0"/>
            </a:endParaRPr>
          </a:p>
        </p:txBody>
      </p:sp>
    </p:spTree>
  </p:cSld>
  <p:clrMapOvr>
    <a:masterClrMapping/>
  </p:clrMapOvr>
  <p:transition spd="slow">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09600" y="0"/>
            <a:ext cx="7772400" cy="1143000"/>
          </a:xfrm>
        </p:spPr>
        <p:txBody>
          <a:bodyPr/>
          <a:lstStyle/>
          <a:p>
            <a:pPr eaLnBrk="1" hangingPunct="1"/>
            <a:r>
              <a:rPr lang="en-US" b="1">
                <a:ln>
                  <a:noFill/>
                </a:ln>
              </a:rPr>
              <a:t>Common abdominal dysfunction</a:t>
            </a:r>
          </a:p>
        </p:txBody>
      </p:sp>
      <p:sp>
        <p:nvSpPr>
          <p:cNvPr id="21507" name="Slide Number Placeholder 4"/>
          <p:cNvSpPr>
            <a:spLocks noGrp="1"/>
          </p:cNvSpPr>
          <p:nvPr>
            <p:ph type="sldNum" sz="quarter" idx="12"/>
          </p:nvPr>
        </p:nvSpPr>
        <p:spPr bwMode="auto">
          <a:xfrm>
            <a:off x="6553200" y="6248400"/>
            <a:ext cx="1905000" cy="457200"/>
          </a:xfrm>
          <a:noFill/>
          <a:ln>
            <a:miter lim="800000"/>
            <a:headEnd/>
            <a:tailEnd/>
          </a:ln>
        </p:spPr>
        <p:txBody>
          <a:bodyPr/>
          <a:lstStyle/>
          <a:p>
            <a:fld id="{649937F3-1CC4-4868-B517-48862AA9A380}" type="slidenum">
              <a:rPr lang="en-US" sz="2400">
                <a:solidFill>
                  <a:schemeClr val="accent2"/>
                </a:solidFill>
                <a:latin typeface="Times" pitchFamily="18" charset="0"/>
              </a:rPr>
              <a:pPr/>
              <a:t>12</a:t>
            </a:fld>
            <a:endParaRPr lang="en-US" sz="2400">
              <a:solidFill>
                <a:schemeClr val="accent2"/>
              </a:solidFill>
              <a:latin typeface="Times" pitchFamily="18" charset="0"/>
            </a:endParaRPr>
          </a:p>
        </p:txBody>
      </p:sp>
      <p:pic>
        <p:nvPicPr>
          <p:cNvPr id="21508" name="Picture 3" descr="~AUT0001"/>
          <p:cNvPicPr>
            <a:picLocks noChangeAspect="1" noChangeArrowheads="1"/>
          </p:cNvPicPr>
          <p:nvPr/>
        </p:nvPicPr>
        <p:blipFill>
          <a:blip r:embed="rId2" cstate="print">
            <a:lum bright="6000" contrast="6000"/>
          </a:blip>
          <a:srcRect/>
          <a:stretch>
            <a:fillRect/>
          </a:stretch>
        </p:blipFill>
        <p:spPr bwMode="auto">
          <a:xfrm>
            <a:off x="728663" y="1143000"/>
            <a:ext cx="2730500" cy="5715000"/>
          </a:xfrm>
          <a:prstGeom prst="rect">
            <a:avLst/>
          </a:prstGeom>
          <a:noFill/>
          <a:ln w="9525">
            <a:noFill/>
            <a:miter lim="800000"/>
            <a:headEnd/>
            <a:tailEnd/>
          </a:ln>
        </p:spPr>
      </p:pic>
      <p:sp>
        <p:nvSpPr>
          <p:cNvPr id="21509" name="Text Box 4"/>
          <p:cNvSpPr txBox="1">
            <a:spLocks noChangeArrowheads="1"/>
          </p:cNvSpPr>
          <p:nvPr/>
        </p:nvSpPr>
        <p:spPr bwMode="auto">
          <a:xfrm>
            <a:off x="4038600" y="990600"/>
            <a:ext cx="4419600" cy="519113"/>
          </a:xfrm>
          <a:prstGeom prst="rect">
            <a:avLst/>
          </a:prstGeom>
          <a:noFill/>
          <a:ln w="9525">
            <a:noFill/>
            <a:miter lim="800000"/>
            <a:headEnd/>
            <a:tailEnd/>
          </a:ln>
        </p:spPr>
        <p:txBody>
          <a:bodyPr>
            <a:spAutoFit/>
          </a:bodyPr>
          <a:lstStyle/>
          <a:p>
            <a:pPr eaLnBrk="1" hangingPunct="1">
              <a:spcBef>
                <a:spcPct val="50000"/>
              </a:spcBef>
            </a:pPr>
            <a:r>
              <a:rPr lang="en-US" sz="2800" b="1">
                <a:latin typeface="Tempus Sans ITC" pitchFamily="82" charset="0"/>
              </a:rPr>
              <a:t>34 weeks, 1</a:t>
            </a:r>
            <a:r>
              <a:rPr lang="en-US" sz="2800" b="1" baseline="30000">
                <a:latin typeface="Tempus Sans ITC" pitchFamily="82" charset="0"/>
              </a:rPr>
              <a:t>st</a:t>
            </a:r>
            <a:r>
              <a:rPr lang="en-US" sz="2800" b="1">
                <a:latin typeface="Tempus Sans ITC" pitchFamily="82" charset="0"/>
              </a:rPr>
              <a:t> pregnancy</a:t>
            </a:r>
          </a:p>
        </p:txBody>
      </p:sp>
      <p:sp>
        <p:nvSpPr>
          <p:cNvPr id="21510" name="Text Box 5"/>
          <p:cNvSpPr txBox="1">
            <a:spLocks noChangeArrowheads="1"/>
          </p:cNvSpPr>
          <p:nvPr/>
        </p:nvSpPr>
        <p:spPr bwMode="auto">
          <a:xfrm>
            <a:off x="3505200" y="5562600"/>
            <a:ext cx="3962400" cy="519113"/>
          </a:xfrm>
          <a:prstGeom prst="rect">
            <a:avLst/>
          </a:prstGeom>
          <a:noFill/>
          <a:ln w="9525">
            <a:noFill/>
            <a:miter lim="800000"/>
            <a:headEnd/>
            <a:tailEnd/>
          </a:ln>
        </p:spPr>
        <p:txBody>
          <a:bodyPr>
            <a:spAutoFit/>
          </a:bodyPr>
          <a:lstStyle/>
          <a:p>
            <a:pPr eaLnBrk="1" hangingPunct="1">
              <a:spcBef>
                <a:spcPct val="50000"/>
              </a:spcBef>
            </a:pPr>
            <a:r>
              <a:rPr lang="en-US" sz="2800" b="1">
                <a:latin typeface="Tempus Sans ITC" pitchFamily="82" charset="0"/>
              </a:rPr>
              <a:t>23 weeks, 2</a:t>
            </a:r>
            <a:r>
              <a:rPr lang="en-US" sz="2800" b="1" baseline="30000">
                <a:latin typeface="Tempus Sans ITC" pitchFamily="82" charset="0"/>
              </a:rPr>
              <a:t>nd</a:t>
            </a:r>
            <a:r>
              <a:rPr lang="en-US" sz="2800" b="1">
                <a:latin typeface="Tempus Sans ITC" pitchFamily="82" charset="0"/>
              </a:rPr>
              <a:t> pregnancy</a:t>
            </a:r>
          </a:p>
        </p:txBody>
      </p:sp>
      <p:sp>
        <p:nvSpPr>
          <p:cNvPr id="21511" name="AutoShape 7"/>
          <p:cNvSpPr>
            <a:spLocks noChangeArrowheads="1"/>
          </p:cNvSpPr>
          <p:nvPr/>
        </p:nvSpPr>
        <p:spPr bwMode="auto">
          <a:xfrm>
            <a:off x="3429000" y="1143000"/>
            <a:ext cx="533400" cy="228600"/>
          </a:xfrm>
          <a:prstGeom prst="leftArrow">
            <a:avLst>
              <a:gd name="adj1" fmla="val 50000"/>
              <a:gd name="adj2" fmla="val 58333"/>
            </a:avLst>
          </a:prstGeom>
          <a:solidFill>
            <a:schemeClr val="tx1"/>
          </a:solidFill>
          <a:ln w="9525">
            <a:solidFill>
              <a:schemeClr val="tx1"/>
            </a:solidFill>
            <a:miter lim="800000"/>
            <a:headEnd/>
            <a:tailEnd/>
          </a:ln>
        </p:spPr>
        <p:txBody>
          <a:bodyPr wrap="none" anchor="ctr"/>
          <a:lstStyle/>
          <a:p>
            <a:pPr eaLnBrk="1" hangingPunct="1"/>
            <a:endParaRPr lang="en-US"/>
          </a:p>
        </p:txBody>
      </p:sp>
      <p:pic>
        <p:nvPicPr>
          <p:cNvPr id="21512" name="Picture 8" descr="Perinatal 004"/>
          <p:cNvPicPr>
            <a:picLocks noChangeAspect="1" noChangeArrowheads="1"/>
          </p:cNvPicPr>
          <p:nvPr/>
        </p:nvPicPr>
        <p:blipFill>
          <a:blip r:embed="rId3" cstate="print"/>
          <a:srcRect/>
          <a:stretch>
            <a:fillRect/>
          </a:stretch>
        </p:blipFill>
        <p:spPr bwMode="auto">
          <a:xfrm>
            <a:off x="3962400" y="1828800"/>
            <a:ext cx="4724400" cy="3779838"/>
          </a:xfrm>
          <a:prstGeom prst="rect">
            <a:avLst/>
          </a:prstGeom>
          <a:noFill/>
          <a:ln w="9525">
            <a:noFill/>
            <a:miter lim="800000"/>
            <a:headEnd/>
            <a:tailEnd/>
          </a:ln>
        </p:spPr>
      </p:pic>
      <p:sp>
        <p:nvSpPr>
          <p:cNvPr id="21513" name="AutoShape 6"/>
          <p:cNvSpPr>
            <a:spLocks noChangeArrowheads="1"/>
          </p:cNvSpPr>
          <p:nvPr/>
        </p:nvSpPr>
        <p:spPr bwMode="auto">
          <a:xfrm>
            <a:off x="7239000" y="5562600"/>
            <a:ext cx="381000" cy="304800"/>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chemeClr val="tx1"/>
          </a:solidFill>
          <a:ln w="9525">
            <a:solidFill>
              <a:schemeClr val="tx1"/>
            </a:solidFill>
            <a:miter lim="800000"/>
            <a:headEnd/>
            <a:tailEnd/>
          </a:ln>
        </p:spPr>
        <p:txBody>
          <a:bodyPr wrap="none" anchor="ctr"/>
          <a:lstStyle/>
          <a:p>
            <a:endParaRPr lang="en-US"/>
          </a:p>
        </p:txBody>
      </p:sp>
    </p:spTree>
  </p:cSld>
  <p:clrMapOvr>
    <a:masterClrMapping/>
  </p:clrMapOvr>
  <p:transition spd="slow">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a:xfrm>
            <a:off x="3733800" y="0"/>
            <a:ext cx="5410200" cy="1143000"/>
          </a:xfrm>
        </p:spPr>
        <p:txBody>
          <a:bodyPr rtlCol="0">
            <a:normAutofit fontScale="90000"/>
          </a:bodyPr>
          <a:lstStyle/>
          <a:p>
            <a:pPr eaLnBrk="1" fontAlgn="auto" hangingPunct="1">
              <a:spcAft>
                <a:spcPts val="0"/>
              </a:spcAft>
              <a:defRPr/>
            </a:pPr>
            <a:r>
              <a:rPr lang="en-US" sz="3600" b="1"/>
              <a:t>2</a:t>
            </a:r>
            <a:r>
              <a:rPr lang="en-US" sz="3600" b="1" baseline="30000"/>
              <a:t>nd</a:t>
            </a:r>
            <a:r>
              <a:rPr lang="en-US" sz="3600" b="1"/>
              <a:t> Pregnancy</a:t>
            </a:r>
            <a:br>
              <a:rPr lang="en-US" sz="3600" b="1"/>
            </a:br>
            <a:r>
              <a:rPr lang="en-US" sz="3600" b="1"/>
              <a:t>36 weeks</a:t>
            </a:r>
          </a:p>
        </p:txBody>
      </p:sp>
      <p:sp>
        <p:nvSpPr>
          <p:cNvPr id="22531" name="Slide Number Placeholder 4"/>
          <p:cNvSpPr>
            <a:spLocks noGrp="1"/>
          </p:cNvSpPr>
          <p:nvPr>
            <p:ph type="sldNum" sz="quarter" idx="12"/>
          </p:nvPr>
        </p:nvSpPr>
        <p:spPr bwMode="auto">
          <a:xfrm>
            <a:off x="6553200" y="6248400"/>
            <a:ext cx="1905000" cy="457200"/>
          </a:xfrm>
          <a:noFill/>
          <a:ln>
            <a:miter lim="800000"/>
            <a:headEnd/>
            <a:tailEnd/>
          </a:ln>
        </p:spPr>
        <p:txBody>
          <a:bodyPr/>
          <a:lstStyle/>
          <a:p>
            <a:fld id="{A79D1918-859D-42CD-A814-6706AFFB456D}" type="slidenum">
              <a:rPr lang="en-US" sz="2400">
                <a:solidFill>
                  <a:schemeClr val="accent2"/>
                </a:solidFill>
                <a:latin typeface="Times" pitchFamily="18" charset="0"/>
              </a:rPr>
              <a:pPr/>
              <a:t>13</a:t>
            </a:fld>
            <a:endParaRPr lang="en-US" sz="2400">
              <a:solidFill>
                <a:schemeClr val="accent2"/>
              </a:solidFill>
              <a:latin typeface="Times" pitchFamily="18" charset="0"/>
            </a:endParaRPr>
          </a:p>
        </p:txBody>
      </p:sp>
      <p:graphicFrame>
        <p:nvGraphicFramePr>
          <p:cNvPr id="22532" name="Object 3"/>
          <p:cNvGraphicFramePr>
            <a:graphicFrameLocks noChangeAspect="1"/>
          </p:cNvGraphicFramePr>
          <p:nvPr/>
        </p:nvGraphicFramePr>
        <p:xfrm>
          <a:off x="0" y="0"/>
          <a:ext cx="3733800" cy="6858000"/>
        </p:xfrm>
        <a:graphic>
          <a:graphicData uri="http://schemas.openxmlformats.org/presentationml/2006/ole">
            <mc:AlternateContent xmlns:mc="http://schemas.openxmlformats.org/markup-compatibility/2006">
              <mc:Choice xmlns:v="urn:schemas-microsoft-com:vml" Requires="v">
                <p:oleObj spid="_x0000_s22534" name="Photo Editor Photo" r:id="rId4" imgW="3772427" imgH="4277322" progId="">
                  <p:embed/>
                </p:oleObj>
              </mc:Choice>
              <mc:Fallback>
                <p:oleObj name="Photo Editor Photo" r:id="rId4" imgW="3772427" imgH="4277322" progId="">
                  <p:embed/>
                  <p:pic>
                    <p:nvPicPr>
                      <p:cNvPr id="0" name="Object 3"/>
                      <p:cNvPicPr>
                        <a:picLocks noChangeAspect="1" noChangeArrowheads="1"/>
                      </p:cNvPicPr>
                      <p:nvPr/>
                    </p:nvPicPr>
                    <p:blipFill>
                      <a:blip r:embed="rId5">
                        <a:lum bright="-6000"/>
                        <a:extLst>
                          <a:ext uri="{28A0092B-C50C-407E-A947-70E740481C1C}">
                            <a14:useLocalDpi xmlns:a14="http://schemas.microsoft.com/office/drawing/2010/main" val="0"/>
                          </a:ext>
                        </a:extLst>
                      </a:blip>
                      <a:srcRect l="21417" r="16850"/>
                      <a:stretch>
                        <a:fillRect/>
                      </a:stretch>
                    </p:blipFill>
                    <p:spPr bwMode="auto">
                      <a:xfrm>
                        <a:off x="0" y="0"/>
                        <a:ext cx="37338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9" name="Text Box 4"/>
          <p:cNvSpPr txBox="1">
            <a:spLocks noChangeArrowheads="1"/>
          </p:cNvSpPr>
          <p:nvPr/>
        </p:nvSpPr>
        <p:spPr bwMode="auto">
          <a:xfrm>
            <a:off x="3810000" y="2209800"/>
            <a:ext cx="5029200" cy="3292475"/>
          </a:xfrm>
          <a:prstGeom prst="rect">
            <a:avLst/>
          </a:prstGeom>
          <a:noFill/>
          <a:ln w="9525">
            <a:noFill/>
            <a:miter lim="800000"/>
            <a:headEnd/>
            <a:tailEnd/>
          </a:ln>
        </p:spPr>
        <p:txBody>
          <a:bodyPr>
            <a:spAutoFit/>
          </a:bodyPr>
          <a:lstStyle/>
          <a:p>
            <a:pPr algn="ctr" eaLnBrk="1" hangingPunct="1">
              <a:spcBef>
                <a:spcPct val="50000"/>
              </a:spcBef>
              <a:defRPr/>
            </a:pPr>
            <a:r>
              <a:rPr lang="en-US" sz="3200" b="1" dirty="0">
                <a:solidFill>
                  <a:schemeClr val="accent2">
                    <a:lumMod val="50000"/>
                  </a:schemeClr>
                </a:solidFill>
                <a:latin typeface="Tempus Sans ITC" pitchFamily="82" charset="0"/>
                <a:cs typeface="Arial" panose="020B0604020202020204" pitchFamily="34" charset="0"/>
              </a:rPr>
              <a:t>Severe diastasis recti      </a:t>
            </a:r>
            <a:br>
              <a:rPr lang="en-US" sz="3200" b="1" dirty="0">
                <a:solidFill>
                  <a:schemeClr val="accent2">
                    <a:lumMod val="50000"/>
                  </a:schemeClr>
                </a:solidFill>
                <a:latin typeface="Tempus Sans ITC" pitchFamily="82" charset="0"/>
                <a:cs typeface="Arial" panose="020B0604020202020204" pitchFamily="34" charset="0"/>
              </a:rPr>
            </a:br>
            <a:r>
              <a:rPr lang="en-US" sz="3200" b="1" dirty="0">
                <a:solidFill>
                  <a:schemeClr val="accent2">
                    <a:lumMod val="50000"/>
                  </a:schemeClr>
                </a:solidFill>
                <a:latin typeface="Tempus Sans ITC" pitchFamily="82" charset="0"/>
                <a:cs typeface="Arial" panose="020B0604020202020204" pitchFamily="34" charset="0"/>
              </a:rPr>
              <a:t>(5 finger widths) with abdominal muscle inhibition</a:t>
            </a:r>
          </a:p>
          <a:p>
            <a:pPr algn="ctr" eaLnBrk="1" hangingPunct="1">
              <a:spcBef>
                <a:spcPct val="50000"/>
              </a:spcBef>
              <a:defRPr/>
            </a:pPr>
            <a:r>
              <a:rPr lang="en-US" sz="3200" b="1" dirty="0">
                <a:solidFill>
                  <a:schemeClr val="accent2">
                    <a:lumMod val="50000"/>
                  </a:schemeClr>
                </a:solidFill>
                <a:latin typeface="Tempus Sans ITC" pitchFamily="82" charset="0"/>
                <a:cs typeface="Arial" panose="020B0604020202020204" pitchFamily="34" charset="0"/>
              </a:rPr>
              <a:t>This is an </a:t>
            </a:r>
            <a:br>
              <a:rPr lang="en-US" sz="3200" b="1" dirty="0">
                <a:solidFill>
                  <a:schemeClr val="accent2">
                    <a:lumMod val="50000"/>
                  </a:schemeClr>
                </a:solidFill>
                <a:latin typeface="Tempus Sans ITC" pitchFamily="82" charset="0"/>
                <a:cs typeface="Arial" panose="020B0604020202020204" pitchFamily="34" charset="0"/>
              </a:rPr>
            </a:br>
            <a:r>
              <a:rPr lang="en-US" sz="3200" b="1" u="sng" dirty="0">
                <a:solidFill>
                  <a:schemeClr val="accent2">
                    <a:lumMod val="50000"/>
                  </a:schemeClr>
                </a:solidFill>
                <a:latin typeface="Tempus Sans ITC" pitchFamily="82" charset="0"/>
                <a:cs typeface="Arial" panose="020B0604020202020204" pitchFamily="34" charset="0"/>
              </a:rPr>
              <a:t>incompetent abdomen</a:t>
            </a:r>
            <a:endParaRPr lang="en-US" sz="3200" b="1" dirty="0">
              <a:solidFill>
                <a:schemeClr val="accent2">
                  <a:lumMod val="50000"/>
                </a:schemeClr>
              </a:solidFill>
              <a:latin typeface="Tempus Sans ITC" pitchFamily="82" charset="0"/>
              <a:cs typeface="Arial" panose="020B0604020202020204" pitchFamily="34" charset="0"/>
            </a:endParaRPr>
          </a:p>
        </p:txBody>
      </p:sp>
    </p:spTree>
  </p:cSld>
  <p:clrMapOvr>
    <a:masterClrMapping/>
  </p:clrMapOvr>
  <p:transition spd="slow">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09600" y="0"/>
            <a:ext cx="7772400" cy="717550"/>
          </a:xfrm>
        </p:spPr>
        <p:txBody>
          <a:bodyPr/>
          <a:lstStyle/>
          <a:p>
            <a:pPr eaLnBrk="1" hangingPunct="1"/>
            <a:r>
              <a:rPr lang="en-US" b="1">
                <a:ln>
                  <a:noFill/>
                </a:ln>
              </a:rPr>
              <a:t>Diastasis Recti</a:t>
            </a:r>
          </a:p>
        </p:txBody>
      </p:sp>
      <p:sp>
        <p:nvSpPr>
          <p:cNvPr id="14340" name="Rectangle 3"/>
          <p:cNvSpPr>
            <a:spLocks noGrp="1" noChangeArrowheads="1"/>
          </p:cNvSpPr>
          <p:nvPr>
            <p:ph idx="1"/>
          </p:nvPr>
        </p:nvSpPr>
        <p:spPr>
          <a:xfrm>
            <a:off x="769938" y="466725"/>
            <a:ext cx="8237537" cy="1981200"/>
          </a:xfrm>
        </p:spPr>
        <p:txBody>
          <a:bodyPr rtlCol="0">
            <a:normAutofit/>
          </a:bodyPr>
          <a:lstStyle/>
          <a:p>
            <a:pPr algn="ctr" eaLnBrk="1" fontAlgn="auto" hangingPunct="1">
              <a:spcBef>
                <a:spcPct val="50000"/>
              </a:spcBef>
              <a:buClr>
                <a:schemeClr val="accent1">
                  <a:lumMod val="75000"/>
                </a:schemeClr>
              </a:buClr>
              <a:buFont typeface="Wingdings" pitchFamily="2" charset="2"/>
              <a:buNone/>
              <a:defRPr/>
            </a:pPr>
            <a:r>
              <a:rPr lang="en-US" sz="2800" b="1" dirty="0">
                <a:solidFill>
                  <a:schemeClr val="accent2">
                    <a:lumMod val="50000"/>
                  </a:schemeClr>
                </a:solidFill>
              </a:rPr>
              <a:t>The internal and external oblique muscles as  well as the </a:t>
            </a:r>
            <a:r>
              <a:rPr lang="en-US" sz="2800" b="1" dirty="0" err="1">
                <a:solidFill>
                  <a:schemeClr val="accent2">
                    <a:lumMod val="50000"/>
                  </a:schemeClr>
                </a:solidFill>
              </a:rPr>
              <a:t>transversus</a:t>
            </a:r>
            <a:r>
              <a:rPr lang="en-US" sz="2800" b="1" dirty="0">
                <a:solidFill>
                  <a:schemeClr val="accent2">
                    <a:lumMod val="50000"/>
                  </a:schemeClr>
                </a:solidFill>
              </a:rPr>
              <a:t> </a:t>
            </a:r>
            <a:r>
              <a:rPr lang="en-US" sz="2800" b="1" dirty="0" err="1">
                <a:solidFill>
                  <a:schemeClr val="accent2">
                    <a:lumMod val="50000"/>
                  </a:schemeClr>
                </a:solidFill>
              </a:rPr>
              <a:t>abdominis</a:t>
            </a:r>
            <a:r>
              <a:rPr lang="en-US" sz="2800" b="1" dirty="0">
                <a:solidFill>
                  <a:schemeClr val="accent2">
                    <a:lumMod val="50000"/>
                  </a:schemeClr>
                </a:solidFill>
              </a:rPr>
              <a:t> muscle attach to the rectus sheath and ultimately, the </a:t>
            </a:r>
            <a:r>
              <a:rPr lang="en-US" sz="2800" b="1" dirty="0" err="1">
                <a:solidFill>
                  <a:schemeClr val="accent2">
                    <a:lumMod val="50000"/>
                  </a:schemeClr>
                </a:solidFill>
              </a:rPr>
              <a:t>linea</a:t>
            </a:r>
            <a:r>
              <a:rPr lang="en-US" sz="2800" b="1" dirty="0">
                <a:solidFill>
                  <a:schemeClr val="accent2">
                    <a:lumMod val="50000"/>
                  </a:schemeClr>
                </a:solidFill>
              </a:rPr>
              <a:t> alba (“</a:t>
            </a:r>
            <a:r>
              <a:rPr lang="en-US" sz="2800" b="1" i="1" dirty="0">
                <a:solidFill>
                  <a:schemeClr val="accent2">
                    <a:lumMod val="50000"/>
                  </a:schemeClr>
                </a:solidFill>
              </a:rPr>
              <a:t>white line”)</a:t>
            </a:r>
            <a:r>
              <a:rPr lang="en-US" sz="2800" b="1" dirty="0">
                <a:solidFill>
                  <a:schemeClr val="accent2">
                    <a:lumMod val="50000"/>
                  </a:schemeClr>
                </a:solidFill>
              </a:rPr>
              <a:t> anteriorly.</a:t>
            </a:r>
          </a:p>
        </p:txBody>
      </p:sp>
      <p:sp>
        <p:nvSpPr>
          <p:cNvPr id="24580" name="Slide Number Placeholder 5"/>
          <p:cNvSpPr>
            <a:spLocks noGrp="1"/>
          </p:cNvSpPr>
          <p:nvPr>
            <p:ph type="sldNum" sz="quarter" idx="12"/>
          </p:nvPr>
        </p:nvSpPr>
        <p:spPr bwMode="auto">
          <a:xfrm>
            <a:off x="6553200" y="6248400"/>
            <a:ext cx="1905000" cy="457200"/>
          </a:xfrm>
          <a:noFill/>
          <a:ln>
            <a:miter lim="800000"/>
            <a:headEnd/>
            <a:tailEnd/>
          </a:ln>
        </p:spPr>
        <p:txBody>
          <a:bodyPr/>
          <a:lstStyle/>
          <a:p>
            <a:fld id="{0C9E5F65-19D2-43DB-B24C-E3B0994B166C}" type="slidenum">
              <a:rPr lang="en-US" sz="2400">
                <a:solidFill>
                  <a:schemeClr val="accent2"/>
                </a:solidFill>
                <a:latin typeface="Times" pitchFamily="18" charset="0"/>
              </a:rPr>
              <a:pPr/>
              <a:t>14</a:t>
            </a:fld>
            <a:endParaRPr lang="en-US" sz="2400">
              <a:solidFill>
                <a:schemeClr val="accent2"/>
              </a:solidFill>
              <a:latin typeface="Times" pitchFamily="18" charset="0"/>
            </a:endParaRPr>
          </a:p>
        </p:txBody>
      </p:sp>
      <p:pic>
        <p:nvPicPr>
          <p:cNvPr id="24581" name="Picture 4"/>
          <p:cNvPicPr>
            <a:picLocks noChangeAspect="1" noChangeArrowheads="1"/>
          </p:cNvPicPr>
          <p:nvPr/>
        </p:nvPicPr>
        <p:blipFill>
          <a:blip r:embed="rId2" cstate="print"/>
          <a:srcRect t="95547" r="65758"/>
          <a:stretch>
            <a:fillRect/>
          </a:stretch>
        </p:blipFill>
        <p:spPr bwMode="auto">
          <a:xfrm>
            <a:off x="6477000" y="6096000"/>
            <a:ext cx="2152650" cy="290513"/>
          </a:xfrm>
          <a:prstGeom prst="rect">
            <a:avLst/>
          </a:prstGeom>
          <a:noFill/>
          <a:ln w="9525">
            <a:noFill/>
            <a:miter lim="800000"/>
            <a:headEnd/>
            <a:tailEnd/>
          </a:ln>
        </p:spPr>
      </p:pic>
      <p:sp>
        <p:nvSpPr>
          <p:cNvPr id="24582" name="Text Box 5"/>
          <p:cNvSpPr txBox="1">
            <a:spLocks noChangeArrowheads="1"/>
          </p:cNvSpPr>
          <p:nvPr/>
        </p:nvSpPr>
        <p:spPr bwMode="auto">
          <a:xfrm>
            <a:off x="914400" y="3505200"/>
            <a:ext cx="1066800" cy="641350"/>
          </a:xfrm>
          <a:prstGeom prst="rect">
            <a:avLst/>
          </a:prstGeom>
          <a:noFill/>
          <a:ln w="9525">
            <a:noFill/>
            <a:miter lim="800000"/>
            <a:headEnd/>
            <a:tailEnd/>
          </a:ln>
        </p:spPr>
        <p:txBody>
          <a:bodyPr>
            <a:spAutoFit/>
          </a:bodyPr>
          <a:lstStyle/>
          <a:p>
            <a:pPr eaLnBrk="1" hangingPunct="1">
              <a:spcBef>
                <a:spcPct val="50000"/>
              </a:spcBef>
            </a:pPr>
            <a:r>
              <a:rPr lang="en-US">
                <a:solidFill>
                  <a:schemeClr val="bg1"/>
                </a:solidFill>
              </a:rPr>
              <a:t>I.O.</a:t>
            </a:r>
          </a:p>
        </p:txBody>
      </p:sp>
      <p:sp>
        <p:nvSpPr>
          <p:cNvPr id="24583" name="Text Box 6"/>
          <p:cNvSpPr txBox="1">
            <a:spLocks noChangeArrowheads="1"/>
          </p:cNvSpPr>
          <p:nvPr/>
        </p:nvSpPr>
        <p:spPr bwMode="auto">
          <a:xfrm>
            <a:off x="4419600" y="3124200"/>
            <a:ext cx="1066800" cy="641350"/>
          </a:xfrm>
          <a:prstGeom prst="rect">
            <a:avLst/>
          </a:prstGeom>
          <a:noFill/>
          <a:ln w="9525">
            <a:noFill/>
            <a:miter lim="800000"/>
            <a:headEnd/>
            <a:tailEnd/>
          </a:ln>
        </p:spPr>
        <p:txBody>
          <a:bodyPr>
            <a:spAutoFit/>
          </a:bodyPr>
          <a:lstStyle/>
          <a:p>
            <a:pPr eaLnBrk="1" hangingPunct="1">
              <a:spcBef>
                <a:spcPct val="50000"/>
              </a:spcBef>
            </a:pPr>
            <a:r>
              <a:rPr lang="en-US">
                <a:solidFill>
                  <a:schemeClr val="bg1"/>
                </a:solidFill>
              </a:rPr>
              <a:t>E.O.</a:t>
            </a:r>
          </a:p>
        </p:txBody>
      </p:sp>
      <p:sp>
        <p:nvSpPr>
          <p:cNvPr id="24584" name="Text Box 7"/>
          <p:cNvSpPr txBox="1">
            <a:spLocks noChangeArrowheads="1"/>
          </p:cNvSpPr>
          <p:nvPr/>
        </p:nvSpPr>
        <p:spPr bwMode="auto">
          <a:xfrm>
            <a:off x="6858000" y="3048000"/>
            <a:ext cx="1447800" cy="641350"/>
          </a:xfrm>
          <a:prstGeom prst="rect">
            <a:avLst/>
          </a:prstGeom>
          <a:noFill/>
          <a:ln w="9525">
            <a:noFill/>
            <a:miter lim="800000"/>
            <a:headEnd/>
            <a:tailEnd/>
          </a:ln>
        </p:spPr>
        <p:txBody>
          <a:bodyPr>
            <a:spAutoFit/>
          </a:bodyPr>
          <a:lstStyle/>
          <a:p>
            <a:pPr eaLnBrk="1" hangingPunct="1">
              <a:spcBef>
                <a:spcPct val="50000"/>
              </a:spcBef>
            </a:pPr>
            <a:r>
              <a:rPr lang="en-US">
                <a:solidFill>
                  <a:schemeClr val="bg1"/>
                </a:solidFill>
              </a:rPr>
              <a:t>TrAbd</a:t>
            </a:r>
          </a:p>
        </p:txBody>
      </p:sp>
      <p:pic>
        <p:nvPicPr>
          <p:cNvPr id="24585" name="Picture 8"/>
          <p:cNvPicPr>
            <a:picLocks noChangeAspect="1" noChangeArrowheads="1"/>
          </p:cNvPicPr>
          <p:nvPr/>
        </p:nvPicPr>
        <p:blipFill>
          <a:blip r:embed="rId2" cstate="print"/>
          <a:srcRect t="95547" r="65758"/>
          <a:stretch>
            <a:fillRect/>
          </a:stretch>
        </p:blipFill>
        <p:spPr bwMode="auto">
          <a:xfrm>
            <a:off x="3657600" y="6172200"/>
            <a:ext cx="2152650" cy="290513"/>
          </a:xfrm>
          <a:prstGeom prst="rect">
            <a:avLst/>
          </a:prstGeom>
          <a:noFill/>
          <a:ln w="9525">
            <a:noFill/>
            <a:miter lim="800000"/>
            <a:headEnd/>
            <a:tailEnd/>
          </a:ln>
        </p:spPr>
      </p:pic>
      <p:pic>
        <p:nvPicPr>
          <p:cNvPr id="24586" name="Picture 9"/>
          <p:cNvPicPr>
            <a:picLocks noChangeAspect="1" noChangeArrowheads="1"/>
          </p:cNvPicPr>
          <p:nvPr/>
        </p:nvPicPr>
        <p:blipFill>
          <a:blip r:embed="rId2" cstate="print"/>
          <a:srcRect t="95547" r="65758"/>
          <a:stretch>
            <a:fillRect/>
          </a:stretch>
        </p:blipFill>
        <p:spPr bwMode="auto">
          <a:xfrm>
            <a:off x="304800" y="6567488"/>
            <a:ext cx="2152650" cy="290512"/>
          </a:xfrm>
          <a:prstGeom prst="rect">
            <a:avLst/>
          </a:prstGeom>
          <a:noFill/>
          <a:ln w="9525">
            <a:noFill/>
            <a:miter lim="800000"/>
            <a:headEnd/>
            <a:tailEnd/>
          </a:ln>
        </p:spPr>
      </p:pic>
      <p:grpSp>
        <p:nvGrpSpPr>
          <p:cNvPr id="24587" name="Group 10"/>
          <p:cNvGrpSpPr>
            <a:grpSpLocks/>
          </p:cNvGrpSpPr>
          <p:nvPr/>
        </p:nvGrpSpPr>
        <p:grpSpPr bwMode="auto">
          <a:xfrm>
            <a:off x="228600" y="2362200"/>
            <a:ext cx="8915400" cy="4114800"/>
            <a:chOff x="0" y="1584"/>
            <a:chExt cx="5616" cy="2592"/>
          </a:xfrm>
        </p:grpSpPr>
        <p:pic>
          <p:nvPicPr>
            <p:cNvPr id="24588" name="Picture 11"/>
            <p:cNvPicPr>
              <a:picLocks noChangeAspect="1" noChangeArrowheads="1"/>
            </p:cNvPicPr>
            <p:nvPr/>
          </p:nvPicPr>
          <p:blipFill>
            <a:blip r:embed="rId3" cstate="print"/>
            <a:srcRect l="17273" t="39490" r="31818" b="4453"/>
            <a:stretch>
              <a:fillRect/>
            </a:stretch>
          </p:blipFill>
          <p:spPr bwMode="auto">
            <a:xfrm>
              <a:off x="1872" y="1776"/>
              <a:ext cx="1890" cy="2160"/>
            </a:xfrm>
            <a:prstGeom prst="rect">
              <a:avLst/>
            </a:prstGeom>
            <a:noFill/>
            <a:ln w="9525">
              <a:noFill/>
              <a:miter lim="800000"/>
              <a:headEnd/>
              <a:tailEnd/>
            </a:ln>
          </p:spPr>
        </p:pic>
        <p:pic>
          <p:nvPicPr>
            <p:cNvPr id="24589" name="Picture 12"/>
            <p:cNvPicPr>
              <a:picLocks noChangeAspect="1" noChangeArrowheads="1"/>
            </p:cNvPicPr>
            <p:nvPr/>
          </p:nvPicPr>
          <p:blipFill>
            <a:blip r:embed="rId4" cstate="print"/>
            <a:srcRect l="24545" t="41824" r="26970" b="4453"/>
            <a:stretch>
              <a:fillRect/>
            </a:stretch>
          </p:blipFill>
          <p:spPr bwMode="auto">
            <a:xfrm>
              <a:off x="0" y="1968"/>
              <a:ext cx="1920" cy="2208"/>
            </a:xfrm>
            <a:prstGeom prst="rect">
              <a:avLst/>
            </a:prstGeom>
            <a:noFill/>
            <a:ln w="9525">
              <a:noFill/>
              <a:miter lim="800000"/>
              <a:headEnd/>
              <a:tailEnd/>
            </a:ln>
          </p:spPr>
        </p:pic>
        <p:pic>
          <p:nvPicPr>
            <p:cNvPr id="24590" name="Picture 13"/>
            <p:cNvPicPr>
              <a:picLocks noChangeAspect="1" noChangeArrowheads="1"/>
            </p:cNvPicPr>
            <p:nvPr/>
          </p:nvPicPr>
          <p:blipFill>
            <a:blip r:embed="rId2" cstate="print"/>
            <a:srcRect l="23334" t="39490" r="28181" b="4453"/>
            <a:stretch>
              <a:fillRect/>
            </a:stretch>
          </p:blipFill>
          <p:spPr bwMode="auto">
            <a:xfrm>
              <a:off x="3696" y="1584"/>
              <a:ext cx="1920" cy="2304"/>
            </a:xfrm>
            <a:prstGeom prst="rect">
              <a:avLst/>
            </a:prstGeom>
            <a:noFill/>
            <a:ln w="9525">
              <a:noFill/>
              <a:miter lim="800000"/>
              <a:headEnd/>
              <a:tailEnd/>
            </a:ln>
          </p:spPr>
        </p:pic>
        <p:sp>
          <p:nvSpPr>
            <p:cNvPr id="24591" name="Line 14"/>
            <p:cNvSpPr>
              <a:spLocks noChangeShapeType="1"/>
            </p:cNvSpPr>
            <p:nvPr/>
          </p:nvSpPr>
          <p:spPr bwMode="auto">
            <a:xfrm flipH="1">
              <a:off x="816" y="1968"/>
              <a:ext cx="96" cy="1824"/>
            </a:xfrm>
            <a:prstGeom prst="line">
              <a:avLst/>
            </a:prstGeom>
            <a:noFill/>
            <a:ln w="57150">
              <a:solidFill>
                <a:schemeClr val="tx1"/>
              </a:solidFill>
              <a:round/>
              <a:headEnd/>
              <a:tailEnd/>
            </a:ln>
          </p:spPr>
          <p:txBody>
            <a:bodyPr wrap="none"/>
            <a:lstStyle/>
            <a:p>
              <a:endParaRPr lang="en-US"/>
            </a:p>
          </p:txBody>
        </p:sp>
        <p:sp>
          <p:nvSpPr>
            <p:cNvPr id="24592" name="Line 15"/>
            <p:cNvSpPr>
              <a:spLocks noChangeShapeType="1"/>
            </p:cNvSpPr>
            <p:nvPr/>
          </p:nvSpPr>
          <p:spPr bwMode="auto">
            <a:xfrm>
              <a:off x="3264" y="1824"/>
              <a:ext cx="0" cy="1344"/>
            </a:xfrm>
            <a:prstGeom prst="line">
              <a:avLst/>
            </a:prstGeom>
            <a:noFill/>
            <a:ln w="57150">
              <a:solidFill>
                <a:schemeClr val="tx1"/>
              </a:solidFill>
              <a:round/>
              <a:headEnd/>
              <a:tailEnd/>
            </a:ln>
          </p:spPr>
          <p:txBody>
            <a:bodyPr wrap="none"/>
            <a:lstStyle/>
            <a:p>
              <a:endParaRPr lang="en-US"/>
            </a:p>
          </p:txBody>
        </p:sp>
        <p:sp>
          <p:nvSpPr>
            <p:cNvPr id="24593" name="Line 16"/>
            <p:cNvSpPr>
              <a:spLocks noChangeShapeType="1"/>
            </p:cNvSpPr>
            <p:nvPr/>
          </p:nvSpPr>
          <p:spPr bwMode="auto">
            <a:xfrm flipV="1">
              <a:off x="3168" y="3168"/>
              <a:ext cx="96" cy="432"/>
            </a:xfrm>
            <a:prstGeom prst="line">
              <a:avLst/>
            </a:prstGeom>
            <a:noFill/>
            <a:ln w="57150">
              <a:solidFill>
                <a:schemeClr val="tx1"/>
              </a:solidFill>
              <a:round/>
              <a:headEnd/>
              <a:tailEnd/>
            </a:ln>
          </p:spPr>
          <p:txBody>
            <a:bodyPr wrap="none"/>
            <a:lstStyle/>
            <a:p>
              <a:endParaRPr lang="en-US"/>
            </a:p>
          </p:txBody>
        </p:sp>
        <p:sp>
          <p:nvSpPr>
            <p:cNvPr id="24594" name="Line 17"/>
            <p:cNvSpPr>
              <a:spLocks noChangeShapeType="1"/>
            </p:cNvSpPr>
            <p:nvPr/>
          </p:nvSpPr>
          <p:spPr bwMode="auto">
            <a:xfrm flipH="1">
              <a:off x="4656" y="1632"/>
              <a:ext cx="96" cy="1920"/>
            </a:xfrm>
            <a:prstGeom prst="line">
              <a:avLst/>
            </a:prstGeom>
            <a:noFill/>
            <a:ln w="57150">
              <a:solidFill>
                <a:schemeClr val="tx1"/>
              </a:solidFill>
              <a:round/>
              <a:headEnd/>
              <a:tailEnd/>
            </a:ln>
          </p:spPr>
          <p:txBody>
            <a:bodyPr wrap="none"/>
            <a:lstStyle/>
            <a:p>
              <a:endParaRPr lang="en-US"/>
            </a:p>
          </p:txBody>
        </p:sp>
      </p:grpSp>
    </p:spTree>
  </p:cSld>
  <p:clrMapOvr>
    <a:masterClrMapping/>
  </p:clrMapOvr>
  <p:transition spd="slow">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4"/>
          <p:cNvSpPr>
            <a:spLocks noGrp="1"/>
          </p:cNvSpPr>
          <p:nvPr>
            <p:ph type="sldNum" sz="quarter" idx="12"/>
          </p:nvPr>
        </p:nvSpPr>
        <p:spPr bwMode="auto">
          <a:xfrm>
            <a:off x="6553200" y="6248400"/>
            <a:ext cx="1905000" cy="457200"/>
          </a:xfrm>
          <a:noFill/>
          <a:ln>
            <a:miter lim="800000"/>
            <a:headEnd/>
            <a:tailEnd/>
          </a:ln>
        </p:spPr>
        <p:txBody>
          <a:bodyPr/>
          <a:lstStyle/>
          <a:p>
            <a:fld id="{64C825C3-4E79-4AD7-B1C2-481EA205C29B}" type="slidenum">
              <a:rPr lang="en-US" sz="2400">
                <a:solidFill>
                  <a:schemeClr val="accent2"/>
                </a:solidFill>
                <a:latin typeface="Times" pitchFamily="18" charset="0"/>
              </a:rPr>
              <a:pPr/>
              <a:t>15</a:t>
            </a:fld>
            <a:endParaRPr lang="en-US" sz="2400">
              <a:solidFill>
                <a:schemeClr val="accent2"/>
              </a:solidFill>
              <a:latin typeface="Times" pitchFamily="18" charset="0"/>
            </a:endParaRPr>
          </a:p>
        </p:txBody>
      </p:sp>
      <p:sp>
        <p:nvSpPr>
          <p:cNvPr id="15363" name="Text Box 4"/>
          <p:cNvSpPr txBox="1">
            <a:spLocks noChangeArrowheads="1"/>
          </p:cNvSpPr>
          <p:nvPr/>
        </p:nvSpPr>
        <p:spPr bwMode="auto">
          <a:xfrm>
            <a:off x="152400" y="4267200"/>
            <a:ext cx="2438400" cy="1077913"/>
          </a:xfrm>
          <a:prstGeom prst="rect">
            <a:avLst/>
          </a:prstGeom>
          <a:noFill/>
          <a:ln w="9525">
            <a:noFill/>
            <a:miter lim="800000"/>
            <a:headEnd/>
            <a:tailEnd/>
          </a:ln>
        </p:spPr>
        <p:txBody>
          <a:bodyPr>
            <a:spAutoFit/>
          </a:bodyPr>
          <a:lstStyle/>
          <a:p>
            <a:pPr algn="ctr" eaLnBrk="1" hangingPunct="1">
              <a:spcBef>
                <a:spcPct val="50000"/>
              </a:spcBef>
              <a:defRPr/>
            </a:pPr>
            <a:r>
              <a:rPr lang="en-US" sz="3200" b="1" dirty="0">
                <a:solidFill>
                  <a:schemeClr val="accent2">
                    <a:lumMod val="50000"/>
                  </a:schemeClr>
                </a:solidFill>
                <a:latin typeface="Tempus Sans ITC" pitchFamily="82" charset="0"/>
                <a:cs typeface="Arial" panose="020B0604020202020204" pitchFamily="34" charset="0"/>
              </a:rPr>
              <a:t>Large </a:t>
            </a:r>
            <a:br>
              <a:rPr lang="en-US" sz="3200" b="1" dirty="0">
                <a:solidFill>
                  <a:schemeClr val="accent2">
                    <a:lumMod val="50000"/>
                  </a:schemeClr>
                </a:solidFill>
                <a:latin typeface="Tempus Sans ITC" pitchFamily="82" charset="0"/>
                <a:cs typeface="Arial" panose="020B0604020202020204" pitchFamily="34" charset="0"/>
              </a:rPr>
            </a:br>
            <a:r>
              <a:rPr lang="en-US" sz="3200" b="1" dirty="0">
                <a:solidFill>
                  <a:schemeClr val="accent2">
                    <a:lumMod val="50000"/>
                  </a:schemeClr>
                </a:solidFill>
                <a:latin typeface="Tempus Sans ITC" pitchFamily="82" charset="0"/>
                <a:cs typeface="Arial" panose="020B0604020202020204" pitchFamily="34" charset="0"/>
              </a:rPr>
              <a:t>diastasis recti</a:t>
            </a:r>
          </a:p>
        </p:txBody>
      </p:sp>
      <p:grpSp>
        <p:nvGrpSpPr>
          <p:cNvPr id="25604" name="Group 7"/>
          <p:cNvGrpSpPr>
            <a:grpSpLocks/>
          </p:cNvGrpSpPr>
          <p:nvPr/>
        </p:nvGrpSpPr>
        <p:grpSpPr bwMode="auto">
          <a:xfrm>
            <a:off x="2819400" y="2514600"/>
            <a:ext cx="6172200" cy="3124200"/>
            <a:chOff x="1632" y="2064"/>
            <a:chExt cx="3984" cy="1973"/>
          </a:xfrm>
        </p:grpSpPr>
        <p:pic>
          <p:nvPicPr>
            <p:cNvPr id="25608" name="Picture 2" descr="Perinatal 003"/>
            <p:cNvPicPr>
              <a:picLocks noChangeAspect="1" noChangeArrowheads="1"/>
            </p:cNvPicPr>
            <p:nvPr/>
          </p:nvPicPr>
          <p:blipFill>
            <a:blip r:embed="rId2" cstate="print"/>
            <a:srcRect/>
            <a:stretch>
              <a:fillRect/>
            </a:stretch>
          </p:blipFill>
          <p:spPr bwMode="auto">
            <a:xfrm>
              <a:off x="1632" y="2064"/>
              <a:ext cx="3984" cy="1973"/>
            </a:xfrm>
            <a:prstGeom prst="rect">
              <a:avLst/>
            </a:prstGeom>
            <a:noFill/>
            <a:ln w="9525">
              <a:noFill/>
              <a:miter lim="800000"/>
              <a:headEnd/>
              <a:tailEnd/>
            </a:ln>
          </p:spPr>
        </p:pic>
        <p:sp>
          <p:nvSpPr>
            <p:cNvPr id="25609" name="Line 5"/>
            <p:cNvSpPr>
              <a:spLocks noChangeShapeType="1"/>
            </p:cNvSpPr>
            <p:nvPr/>
          </p:nvSpPr>
          <p:spPr bwMode="auto">
            <a:xfrm flipH="1">
              <a:off x="4080" y="2160"/>
              <a:ext cx="816" cy="144"/>
            </a:xfrm>
            <a:prstGeom prst="line">
              <a:avLst/>
            </a:prstGeom>
            <a:noFill/>
            <a:ln w="76200">
              <a:solidFill>
                <a:srgbClr val="FF0000"/>
              </a:solidFill>
              <a:round/>
              <a:headEnd/>
              <a:tailEnd type="triangle" w="med" len="med"/>
            </a:ln>
          </p:spPr>
          <p:txBody>
            <a:bodyPr wrap="none"/>
            <a:lstStyle/>
            <a:p>
              <a:endParaRPr lang="en-US"/>
            </a:p>
          </p:txBody>
        </p:sp>
      </p:grpSp>
      <p:grpSp>
        <p:nvGrpSpPr>
          <p:cNvPr id="25605" name="Group 8"/>
          <p:cNvGrpSpPr>
            <a:grpSpLocks/>
          </p:cNvGrpSpPr>
          <p:nvPr/>
        </p:nvGrpSpPr>
        <p:grpSpPr bwMode="auto">
          <a:xfrm>
            <a:off x="0" y="0"/>
            <a:ext cx="6172200" cy="2667000"/>
            <a:chOff x="0" y="0"/>
            <a:chExt cx="4368" cy="2061"/>
          </a:xfrm>
        </p:grpSpPr>
        <p:pic>
          <p:nvPicPr>
            <p:cNvPr id="25606" name="Picture 3" descr="Perinatal 005"/>
            <p:cNvPicPr>
              <a:picLocks noChangeAspect="1" noChangeArrowheads="1"/>
            </p:cNvPicPr>
            <p:nvPr/>
          </p:nvPicPr>
          <p:blipFill>
            <a:blip r:embed="rId3" cstate="print"/>
            <a:srcRect/>
            <a:stretch>
              <a:fillRect/>
            </a:stretch>
          </p:blipFill>
          <p:spPr bwMode="auto">
            <a:xfrm>
              <a:off x="0" y="0"/>
              <a:ext cx="4368" cy="2061"/>
            </a:xfrm>
            <a:prstGeom prst="rect">
              <a:avLst/>
            </a:prstGeom>
            <a:noFill/>
            <a:ln w="9525">
              <a:noFill/>
              <a:miter lim="800000"/>
              <a:headEnd/>
              <a:tailEnd/>
            </a:ln>
          </p:spPr>
        </p:pic>
        <p:sp>
          <p:nvSpPr>
            <p:cNvPr id="25607" name="Line 6"/>
            <p:cNvSpPr>
              <a:spLocks noChangeShapeType="1"/>
            </p:cNvSpPr>
            <p:nvPr/>
          </p:nvSpPr>
          <p:spPr bwMode="auto">
            <a:xfrm flipH="1">
              <a:off x="2736" y="1152"/>
              <a:ext cx="816" cy="144"/>
            </a:xfrm>
            <a:prstGeom prst="line">
              <a:avLst/>
            </a:prstGeom>
            <a:noFill/>
            <a:ln w="76200">
              <a:solidFill>
                <a:srgbClr val="FF0000"/>
              </a:solidFill>
              <a:round/>
              <a:headEnd/>
              <a:tailEnd type="triangle" w="med" len="med"/>
            </a:ln>
          </p:spPr>
          <p:txBody>
            <a:bodyPr wrap="none"/>
            <a:lstStyle/>
            <a:p>
              <a:endParaRPr lang="en-US"/>
            </a:p>
          </p:txBody>
        </p:sp>
      </p:grpSp>
    </p:spTree>
  </p:cSld>
  <p:clrMapOvr>
    <a:masterClrMapping/>
  </p:clrMapOvr>
  <p:transition spd="slow">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4"/>
          <p:cNvSpPr>
            <a:spLocks noGrp="1"/>
          </p:cNvSpPr>
          <p:nvPr>
            <p:ph type="sldNum" sz="quarter" idx="12"/>
          </p:nvPr>
        </p:nvSpPr>
        <p:spPr bwMode="auto">
          <a:xfrm>
            <a:off x="6553200" y="6248400"/>
            <a:ext cx="1905000" cy="457200"/>
          </a:xfrm>
          <a:noFill/>
          <a:ln>
            <a:miter lim="800000"/>
            <a:headEnd/>
            <a:tailEnd/>
          </a:ln>
        </p:spPr>
        <p:txBody>
          <a:bodyPr/>
          <a:lstStyle/>
          <a:p>
            <a:fld id="{DB29A15F-088F-4AB9-A738-E486E16DA4F8}" type="slidenum">
              <a:rPr lang="en-US" sz="2400">
                <a:solidFill>
                  <a:schemeClr val="accent2"/>
                </a:solidFill>
                <a:latin typeface="Times" pitchFamily="18" charset="0"/>
              </a:rPr>
              <a:pPr/>
              <a:t>16</a:t>
            </a:fld>
            <a:endParaRPr lang="en-US" sz="2400">
              <a:solidFill>
                <a:schemeClr val="accent2"/>
              </a:solidFill>
              <a:latin typeface="Times" pitchFamily="18" charset="0"/>
            </a:endParaRPr>
          </a:p>
        </p:txBody>
      </p:sp>
      <p:pic>
        <p:nvPicPr>
          <p:cNvPr id="26627" name="Object 2"/>
          <p:cNvPicPr>
            <a:picLocks noChangeAspect="1" noChangeArrowheads="1"/>
          </p:cNvPicPr>
          <p:nvPr/>
        </p:nvPicPr>
        <p:blipFill>
          <a:blip r:embed="rId2" cstate="print"/>
          <a:srcRect/>
          <a:stretch>
            <a:fillRect/>
          </a:stretch>
        </p:blipFill>
        <p:spPr bwMode="auto">
          <a:xfrm>
            <a:off x="685800" y="0"/>
            <a:ext cx="8001000" cy="6858000"/>
          </a:xfrm>
          <a:prstGeom prst="rect">
            <a:avLst/>
          </a:prstGeom>
          <a:noFill/>
          <a:ln w="9525">
            <a:noFill/>
            <a:miter lim="800000"/>
            <a:headEnd/>
            <a:tailEnd/>
          </a:ln>
        </p:spPr>
      </p:pic>
    </p:spTree>
  </p:cSld>
  <p:clrMapOvr>
    <a:masterClrMapping/>
  </p:clrMapOvr>
  <p:transition spd="slow">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title"/>
          </p:nvPr>
        </p:nvSpPr>
        <p:spPr>
          <a:xfrm>
            <a:off x="685800" y="0"/>
            <a:ext cx="7543800" cy="1143000"/>
          </a:xfrm>
        </p:spPr>
        <p:txBody>
          <a:bodyPr/>
          <a:lstStyle/>
          <a:p>
            <a:pPr eaLnBrk="1" hangingPunct="1"/>
            <a:r>
              <a:rPr lang="en-US" b="1">
                <a:ln>
                  <a:noFill/>
                </a:ln>
              </a:rPr>
              <a:t>Diastasis Recti</a:t>
            </a:r>
          </a:p>
        </p:txBody>
      </p:sp>
      <p:sp>
        <p:nvSpPr>
          <p:cNvPr id="27651" name="Slide Number Placeholder 6"/>
          <p:cNvSpPr>
            <a:spLocks noGrp="1"/>
          </p:cNvSpPr>
          <p:nvPr>
            <p:ph type="sldNum" sz="quarter" idx="12"/>
          </p:nvPr>
        </p:nvSpPr>
        <p:spPr bwMode="auto">
          <a:noFill/>
          <a:ln>
            <a:miter lim="800000"/>
            <a:headEnd/>
            <a:tailEnd/>
          </a:ln>
        </p:spPr>
        <p:txBody>
          <a:bodyPr/>
          <a:lstStyle/>
          <a:p>
            <a:fld id="{BF0DCFAD-81DE-476F-B887-F23CD210CA29}" type="slidenum">
              <a:rPr lang="en-US" sz="2400">
                <a:solidFill>
                  <a:schemeClr val="accent2"/>
                </a:solidFill>
                <a:latin typeface="Times" pitchFamily="18" charset="0"/>
              </a:rPr>
              <a:pPr/>
              <a:t>17</a:t>
            </a:fld>
            <a:endParaRPr lang="en-US" sz="2400">
              <a:solidFill>
                <a:schemeClr val="accent2"/>
              </a:solidFill>
              <a:latin typeface="Times" pitchFamily="18" charset="0"/>
            </a:endParaRPr>
          </a:p>
        </p:txBody>
      </p:sp>
      <p:sp>
        <p:nvSpPr>
          <p:cNvPr id="27652" name="Text Box 4"/>
          <p:cNvSpPr txBox="1">
            <a:spLocks noChangeArrowheads="1"/>
          </p:cNvSpPr>
          <p:nvPr/>
        </p:nvSpPr>
        <p:spPr bwMode="auto">
          <a:xfrm>
            <a:off x="381000" y="1752600"/>
            <a:ext cx="8153400" cy="1160463"/>
          </a:xfrm>
          <a:prstGeom prst="rect">
            <a:avLst/>
          </a:prstGeom>
          <a:noFill/>
          <a:ln w="9525">
            <a:noFill/>
            <a:miter lim="800000"/>
            <a:headEnd/>
            <a:tailEnd/>
          </a:ln>
        </p:spPr>
        <p:txBody>
          <a:bodyPr>
            <a:spAutoFit/>
          </a:bodyPr>
          <a:lstStyle/>
          <a:p>
            <a:pPr lvl="1" eaLnBrk="1" hangingPunct="1">
              <a:spcBef>
                <a:spcPct val="50000"/>
              </a:spcBef>
              <a:buClr>
                <a:schemeClr val="tx2"/>
              </a:buClr>
              <a:buFont typeface="Wingdings" pitchFamily="2" charset="2"/>
              <a:buNone/>
            </a:pPr>
            <a:endParaRPr lang="en-US" sz="2800"/>
          </a:p>
          <a:p>
            <a:pPr eaLnBrk="1" hangingPunct="1">
              <a:spcBef>
                <a:spcPct val="50000"/>
              </a:spcBef>
              <a:buClr>
                <a:schemeClr val="tx2"/>
              </a:buClr>
              <a:buFont typeface="Wingdings" pitchFamily="2" charset="2"/>
              <a:buNone/>
            </a:pPr>
            <a:endParaRPr lang="en-US" sz="2800"/>
          </a:p>
        </p:txBody>
      </p:sp>
      <p:sp>
        <p:nvSpPr>
          <p:cNvPr id="17413" name="Text Box 5"/>
          <p:cNvSpPr txBox="1">
            <a:spLocks noChangeArrowheads="1"/>
          </p:cNvSpPr>
          <p:nvPr/>
        </p:nvSpPr>
        <p:spPr bwMode="auto">
          <a:xfrm>
            <a:off x="6019800" y="990600"/>
            <a:ext cx="3124200" cy="1384300"/>
          </a:xfrm>
          <a:prstGeom prst="rect">
            <a:avLst/>
          </a:prstGeom>
          <a:noFill/>
          <a:ln w="9525">
            <a:noFill/>
            <a:miter lim="800000"/>
            <a:headEnd/>
            <a:tailEnd/>
          </a:ln>
        </p:spPr>
        <p:txBody>
          <a:bodyPr>
            <a:spAutoFit/>
          </a:bodyPr>
          <a:lstStyle/>
          <a:p>
            <a:pPr algn="ctr" eaLnBrk="1" hangingPunct="1">
              <a:spcBef>
                <a:spcPct val="50000"/>
              </a:spcBef>
              <a:defRPr/>
            </a:pPr>
            <a:r>
              <a:rPr lang="en-US" sz="2800" b="1" dirty="0">
                <a:solidFill>
                  <a:schemeClr val="accent2">
                    <a:lumMod val="50000"/>
                  </a:schemeClr>
                </a:solidFill>
                <a:latin typeface="Tempus Sans ITC" pitchFamily="82" charset="0"/>
                <a:cs typeface="Arial" panose="020B0604020202020204" pitchFamily="34" charset="0"/>
              </a:rPr>
              <a:t>Check for central bulge w/ partial curl up</a:t>
            </a:r>
          </a:p>
        </p:txBody>
      </p:sp>
      <p:sp>
        <p:nvSpPr>
          <p:cNvPr id="27654" name="Line 9"/>
          <p:cNvSpPr>
            <a:spLocks noChangeShapeType="1"/>
          </p:cNvSpPr>
          <p:nvPr/>
        </p:nvSpPr>
        <p:spPr bwMode="auto">
          <a:xfrm flipH="1" flipV="1">
            <a:off x="5867400" y="2133600"/>
            <a:ext cx="990600" cy="0"/>
          </a:xfrm>
          <a:prstGeom prst="line">
            <a:avLst/>
          </a:prstGeom>
          <a:noFill/>
          <a:ln w="57150">
            <a:solidFill>
              <a:schemeClr val="tx1"/>
            </a:solidFill>
            <a:round/>
            <a:headEnd/>
            <a:tailEnd type="triangle" w="med" len="med"/>
          </a:ln>
        </p:spPr>
        <p:txBody>
          <a:bodyPr wrap="none"/>
          <a:lstStyle/>
          <a:p>
            <a:endParaRPr lang="en-US"/>
          </a:p>
        </p:txBody>
      </p:sp>
      <p:sp>
        <p:nvSpPr>
          <p:cNvPr id="17415" name="Text Box 10"/>
          <p:cNvSpPr txBox="1">
            <a:spLocks noChangeArrowheads="1"/>
          </p:cNvSpPr>
          <p:nvPr/>
        </p:nvSpPr>
        <p:spPr bwMode="auto">
          <a:xfrm>
            <a:off x="381000" y="4010025"/>
            <a:ext cx="3200400" cy="1816100"/>
          </a:xfrm>
          <a:prstGeom prst="rect">
            <a:avLst/>
          </a:prstGeom>
          <a:noFill/>
          <a:ln w="9525">
            <a:noFill/>
            <a:miter lim="800000"/>
            <a:headEnd/>
            <a:tailEnd/>
          </a:ln>
        </p:spPr>
        <p:txBody>
          <a:bodyPr>
            <a:spAutoFit/>
          </a:bodyPr>
          <a:lstStyle/>
          <a:p>
            <a:pPr eaLnBrk="1" hangingPunct="1">
              <a:spcBef>
                <a:spcPct val="50000"/>
              </a:spcBef>
              <a:defRPr/>
            </a:pPr>
            <a:r>
              <a:rPr lang="en-US" sz="2800" b="1" dirty="0">
                <a:solidFill>
                  <a:schemeClr val="accent2">
                    <a:lumMod val="50000"/>
                  </a:schemeClr>
                </a:solidFill>
                <a:latin typeface="Tempus Sans ITC" pitchFamily="82" charset="0"/>
                <a:cs typeface="Arial" panose="020B0604020202020204" pitchFamily="34" charset="0"/>
              </a:rPr>
              <a:t>Using 2 fingers check in 1” increments from sternum to pubis</a:t>
            </a:r>
          </a:p>
        </p:txBody>
      </p:sp>
      <p:sp>
        <p:nvSpPr>
          <p:cNvPr id="27656" name="Line 11"/>
          <p:cNvSpPr>
            <a:spLocks noChangeShapeType="1"/>
          </p:cNvSpPr>
          <p:nvPr/>
        </p:nvSpPr>
        <p:spPr bwMode="auto">
          <a:xfrm flipH="1">
            <a:off x="2057400" y="4800600"/>
            <a:ext cx="990600" cy="0"/>
          </a:xfrm>
          <a:prstGeom prst="line">
            <a:avLst/>
          </a:prstGeom>
          <a:noFill/>
          <a:ln w="57150">
            <a:solidFill>
              <a:schemeClr val="tx1"/>
            </a:solidFill>
            <a:round/>
            <a:headEnd type="triangle" w="med" len="med"/>
            <a:tailEnd/>
          </a:ln>
        </p:spPr>
        <p:txBody>
          <a:bodyPr wrap="none"/>
          <a:lstStyle/>
          <a:p>
            <a:endParaRPr lang="en-US"/>
          </a:p>
        </p:txBody>
      </p:sp>
      <p:grpSp>
        <p:nvGrpSpPr>
          <p:cNvPr id="27657" name="Group 6"/>
          <p:cNvGrpSpPr>
            <a:grpSpLocks/>
          </p:cNvGrpSpPr>
          <p:nvPr/>
        </p:nvGrpSpPr>
        <p:grpSpPr bwMode="auto">
          <a:xfrm>
            <a:off x="0" y="1066800"/>
            <a:ext cx="5562600" cy="2286000"/>
            <a:chOff x="0" y="672"/>
            <a:chExt cx="3840" cy="1728"/>
          </a:xfrm>
        </p:grpSpPr>
        <p:pic>
          <p:nvPicPr>
            <p:cNvPr id="27659" name="Picture 7" descr="Seminar Pics 064"/>
            <p:cNvPicPr>
              <a:picLocks noChangeAspect="1" noChangeArrowheads="1"/>
            </p:cNvPicPr>
            <p:nvPr/>
          </p:nvPicPr>
          <p:blipFill>
            <a:blip r:embed="rId3" cstate="print"/>
            <a:srcRect/>
            <a:stretch>
              <a:fillRect/>
            </a:stretch>
          </p:blipFill>
          <p:spPr bwMode="auto">
            <a:xfrm>
              <a:off x="0" y="672"/>
              <a:ext cx="3840" cy="1728"/>
            </a:xfrm>
            <a:prstGeom prst="rect">
              <a:avLst/>
            </a:prstGeom>
            <a:noFill/>
            <a:ln w="9525">
              <a:noFill/>
              <a:miter lim="800000"/>
              <a:headEnd/>
              <a:tailEnd/>
            </a:ln>
          </p:spPr>
        </p:pic>
        <p:sp>
          <p:nvSpPr>
            <p:cNvPr id="27660" name="AutoShape 8"/>
            <p:cNvSpPr>
              <a:spLocks noChangeArrowheads="1"/>
            </p:cNvSpPr>
            <p:nvPr/>
          </p:nvSpPr>
          <p:spPr bwMode="auto">
            <a:xfrm>
              <a:off x="1920" y="1008"/>
              <a:ext cx="240" cy="471"/>
            </a:xfrm>
            <a:prstGeom prst="downArrow">
              <a:avLst>
                <a:gd name="adj1" fmla="val 50000"/>
                <a:gd name="adj2" fmla="val 49063"/>
              </a:avLst>
            </a:prstGeom>
            <a:solidFill>
              <a:srgbClr val="FF0000"/>
            </a:solidFill>
            <a:ln w="9525">
              <a:solidFill>
                <a:schemeClr val="tx1"/>
              </a:solidFill>
              <a:miter lim="800000"/>
              <a:headEnd/>
              <a:tailEnd/>
            </a:ln>
          </p:spPr>
          <p:txBody>
            <a:bodyPr wrap="none" anchor="ctr"/>
            <a:lstStyle/>
            <a:p>
              <a:pPr eaLnBrk="1" hangingPunct="1"/>
              <a:endParaRPr lang="en-US"/>
            </a:p>
          </p:txBody>
        </p:sp>
      </p:grpSp>
      <p:pic>
        <p:nvPicPr>
          <p:cNvPr id="27658" name="Picture 2" descr="Seminar Pics 066"/>
          <p:cNvPicPr>
            <a:picLocks noChangeAspect="1" noChangeArrowheads="1"/>
          </p:cNvPicPr>
          <p:nvPr/>
        </p:nvPicPr>
        <p:blipFill>
          <a:blip r:embed="rId4" cstate="print"/>
          <a:srcRect/>
          <a:stretch>
            <a:fillRect/>
          </a:stretch>
        </p:blipFill>
        <p:spPr bwMode="auto">
          <a:xfrm>
            <a:off x="3200400" y="3276600"/>
            <a:ext cx="5334000" cy="2338388"/>
          </a:xfrm>
          <a:prstGeom prst="rect">
            <a:avLst/>
          </a:prstGeom>
          <a:noFill/>
          <a:ln w="9525">
            <a:noFill/>
            <a:miter lim="800000"/>
            <a:headEnd/>
            <a:tailEnd/>
          </a:ln>
        </p:spPr>
      </p:pic>
    </p:spTree>
  </p:cSld>
  <p:clrMapOvr>
    <a:masterClrMapping/>
  </p:clrMapOvr>
  <p:transition spd="slow">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0"/>
            <a:ext cx="7772400" cy="1143000"/>
          </a:xfrm>
        </p:spPr>
        <p:txBody>
          <a:bodyPr/>
          <a:lstStyle/>
          <a:p>
            <a:pPr eaLnBrk="1" hangingPunct="1"/>
            <a:r>
              <a:rPr lang="en-US" b="1">
                <a:ln>
                  <a:noFill/>
                </a:ln>
              </a:rPr>
              <a:t>Diastasis Recti Closure</a:t>
            </a:r>
          </a:p>
        </p:txBody>
      </p:sp>
      <p:sp>
        <p:nvSpPr>
          <p:cNvPr id="29699" name="Slide Number Placeholder 4"/>
          <p:cNvSpPr>
            <a:spLocks noGrp="1"/>
          </p:cNvSpPr>
          <p:nvPr>
            <p:ph type="sldNum" sz="quarter" idx="12"/>
          </p:nvPr>
        </p:nvSpPr>
        <p:spPr bwMode="auto">
          <a:xfrm>
            <a:off x="6553200" y="6248400"/>
            <a:ext cx="1905000" cy="457200"/>
          </a:xfrm>
          <a:noFill/>
          <a:ln>
            <a:miter lim="800000"/>
            <a:headEnd/>
            <a:tailEnd/>
          </a:ln>
        </p:spPr>
        <p:txBody>
          <a:bodyPr/>
          <a:lstStyle/>
          <a:p>
            <a:fld id="{E01E4CD5-D47B-41BE-A11A-1A83CDE7BBD2}" type="slidenum">
              <a:rPr lang="en-US" sz="2400">
                <a:solidFill>
                  <a:schemeClr val="accent2"/>
                </a:solidFill>
                <a:latin typeface="Times" pitchFamily="18" charset="0"/>
              </a:rPr>
              <a:pPr/>
              <a:t>18</a:t>
            </a:fld>
            <a:endParaRPr lang="en-US" sz="2400">
              <a:solidFill>
                <a:schemeClr val="accent2"/>
              </a:solidFill>
              <a:latin typeface="Times" pitchFamily="18" charset="0"/>
            </a:endParaRPr>
          </a:p>
        </p:txBody>
      </p:sp>
      <p:sp>
        <p:nvSpPr>
          <p:cNvPr id="29700" name="Text Box 3"/>
          <p:cNvSpPr txBox="1">
            <a:spLocks noChangeArrowheads="1"/>
          </p:cNvSpPr>
          <p:nvPr/>
        </p:nvSpPr>
        <p:spPr bwMode="auto">
          <a:xfrm>
            <a:off x="4648200" y="1752600"/>
            <a:ext cx="3810000" cy="641350"/>
          </a:xfrm>
          <a:prstGeom prst="rect">
            <a:avLst/>
          </a:prstGeom>
          <a:noFill/>
          <a:ln w="9525">
            <a:noFill/>
            <a:miter lim="800000"/>
            <a:headEnd/>
            <a:tailEnd/>
          </a:ln>
        </p:spPr>
        <p:txBody>
          <a:bodyPr>
            <a:spAutoFit/>
          </a:bodyPr>
          <a:lstStyle/>
          <a:p>
            <a:pPr eaLnBrk="1" hangingPunct="1">
              <a:spcBef>
                <a:spcPct val="50000"/>
              </a:spcBef>
            </a:pPr>
            <a:endParaRPr lang="en-US"/>
          </a:p>
        </p:txBody>
      </p:sp>
      <p:sp>
        <p:nvSpPr>
          <p:cNvPr id="19461" name="Text Box 4"/>
          <p:cNvSpPr txBox="1">
            <a:spLocks noChangeArrowheads="1"/>
          </p:cNvSpPr>
          <p:nvPr/>
        </p:nvSpPr>
        <p:spPr bwMode="auto">
          <a:xfrm>
            <a:off x="4495800" y="1066800"/>
            <a:ext cx="4191000" cy="584200"/>
          </a:xfrm>
          <a:prstGeom prst="rect">
            <a:avLst/>
          </a:prstGeom>
          <a:noFill/>
          <a:ln w="9525">
            <a:noFill/>
            <a:miter lim="800000"/>
            <a:headEnd/>
            <a:tailEnd/>
          </a:ln>
        </p:spPr>
        <p:txBody>
          <a:bodyPr>
            <a:spAutoFit/>
          </a:bodyPr>
          <a:lstStyle/>
          <a:p>
            <a:pPr eaLnBrk="1" hangingPunct="1">
              <a:spcBef>
                <a:spcPct val="50000"/>
              </a:spcBef>
              <a:defRPr/>
            </a:pPr>
            <a:r>
              <a:rPr lang="en-US" sz="3200" b="1" dirty="0">
                <a:solidFill>
                  <a:schemeClr val="accent2">
                    <a:lumMod val="50000"/>
                  </a:schemeClr>
                </a:solidFill>
                <a:latin typeface="Tempus Sans ITC" pitchFamily="82" charset="0"/>
                <a:cs typeface="Arial" panose="020B0604020202020204" pitchFamily="34" charset="0"/>
              </a:rPr>
              <a:t>The Three </a:t>
            </a:r>
            <a:r>
              <a:rPr lang="en-US" sz="3200" b="1" dirty="0">
                <a:solidFill>
                  <a:srgbClr val="FF0000"/>
                </a:solidFill>
                <a:latin typeface="Tempus Sans ITC" pitchFamily="82" charset="0"/>
                <a:cs typeface="Arial" panose="020B0604020202020204" pitchFamily="34" charset="0"/>
              </a:rPr>
              <a:t>“R”</a:t>
            </a:r>
            <a:r>
              <a:rPr lang="en-US" sz="3200" b="1" dirty="0">
                <a:solidFill>
                  <a:schemeClr val="accent2">
                    <a:lumMod val="50000"/>
                  </a:schemeClr>
                </a:solidFill>
                <a:latin typeface="Tempus Sans ITC" pitchFamily="82" charset="0"/>
                <a:cs typeface="Arial" panose="020B0604020202020204" pitchFamily="34" charset="0"/>
              </a:rPr>
              <a:t>s</a:t>
            </a:r>
          </a:p>
        </p:txBody>
      </p:sp>
      <p:sp>
        <p:nvSpPr>
          <p:cNvPr id="19462" name="Text Box 5"/>
          <p:cNvSpPr txBox="1">
            <a:spLocks noChangeArrowheads="1"/>
          </p:cNvSpPr>
          <p:nvPr/>
        </p:nvSpPr>
        <p:spPr bwMode="auto">
          <a:xfrm>
            <a:off x="4229100" y="1560513"/>
            <a:ext cx="4648200" cy="5016500"/>
          </a:xfrm>
          <a:prstGeom prst="rect">
            <a:avLst/>
          </a:prstGeom>
          <a:noFill/>
          <a:ln w="9525">
            <a:noFill/>
            <a:miter lim="800000"/>
            <a:headEnd/>
            <a:tailEnd/>
          </a:ln>
        </p:spPr>
        <p:txBody>
          <a:bodyPr>
            <a:spAutoFit/>
          </a:bodyPr>
          <a:lstStyle/>
          <a:p>
            <a:pPr algn="ctr" eaLnBrk="1" hangingPunct="1">
              <a:spcBef>
                <a:spcPct val="50000"/>
              </a:spcBef>
              <a:defRPr/>
            </a:pPr>
            <a:r>
              <a:rPr lang="en-US" sz="3200" b="1" dirty="0" err="1">
                <a:solidFill>
                  <a:schemeClr val="accent2">
                    <a:lumMod val="50000"/>
                  </a:schemeClr>
                </a:solidFill>
                <a:latin typeface="Tempus Sans ITC" pitchFamily="82" charset="0"/>
                <a:cs typeface="Arial" panose="020B0604020202020204" pitchFamily="34" charset="0"/>
              </a:rPr>
              <a:t>w</a:t>
            </a:r>
            <a:r>
              <a:rPr lang="en-US" sz="3200" b="1" u="sng" dirty="0" err="1">
                <a:solidFill>
                  <a:srgbClr val="FF0000"/>
                </a:solidFill>
                <a:latin typeface="Tempus Sans ITC" pitchFamily="82" charset="0"/>
                <a:cs typeface="Arial" panose="020B0604020202020204" pitchFamily="34" charset="0"/>
              </a:rPr>
              <a:t>R</a:t>
            </a:r>
            <a:r>
              <a:rPr lang="en-US" sz="3200" b="1" dirty="0" err="1">
                <a:solidFill>
                  <a:schemeClr val="accent2">
                    <a:lumMod val="50000"/>
                  </a:schemeClr>
                </a:solidFill>
                <a:latin typeface="Tempus Sans ITC" pitchFamily="82" charset="0"/>
                <a:cs typeface="Arial" panose="020B0604020202020204" pitchFamily="34" charset="0"/>
              </a:rPr>
              <a:t>ap</a:t>
            </a:r>
            <a:r>
              <a:rPr lang="en-US" sz="3200" b="1" dirty="0">
                <a:solidFill>
                  <a:schemeClr val="accent2">
                    <a:lumMod val="50000"/>
                  </a:schemeClr>
                </a:solidFill>
                <a:latin typeface="Tempus Sans ITC" pitchFamily="82" charset="0"/>
                <a:cs typeface="Arial" panose="020B0604020202020204" pitchFamily="34" charset="0"/>
              </a:rPr>
              <a:t> the separated area and Pull the ends of the sheet</a:t>
            </a:r>
          </a:p>
          <a:p>
            <a:pPr algn="ctr" eaLnBrk="1" hangingPunct="1">
              <a:spcBef>
                <a:spcPct val="50000"/>
              </a:spcBef>
              <a:defRPr/>
            </a:pPr>
            <a:endParaRPr lang="en-US" sz="3200" b="1" dirty="0">
              <a:solidFill>
                <a:schemeClr val="accent2">
                  <a:lumMod val="50000"/>
                </a:schemeClr>
              </a:solidFill>
              <a:latin typeface="Tempus Sans ITC" pitchFamily="82" charset="0"/>
              <a:cs typeface="Arial" panose="020B0604020202020204" pitchFamily="34" charset="0"/>
            </a:endParaRPr>
          </a:p>
          <a:p>
            <a:pPr algn="ctr" eaLnBrk="1" hangingPunct="1">
              <a:spcBef>
                <a:spcPct val="50000"/>
              </a:spcBef>
              <a:defRPr/>
            </a:pPr>
            <a:r>
              <a:rPr lang="en-US" sz="3200" b="1" i="1" dirty="0">
                <a:solidFill>
                  <a:schemeClr val="accent2">
                    <a:lumMod val="50000"/>
                  </a:schemeClr>
                </a:solidFill>
                <a:latin typeface="Tempus Sans ITC" pitchFamily="82" charset="0"/>
                <a:cs typeface="Arial" panose="020B0604020202020204" pitchFamily="34" charset="0"/>
              </a:rPr>
              <a:t>NOTE: Keeping one hand higher than the other helps keep the  wrap pressure distributed properly</a:t>
            </a:r>
          </a:p>
        </p:txBody>
      </p:sp>
      <p:grpSp>
        <p:nvGrpSpPr>
          <p:cNvPr id="29703" name="Group 22"/>
          <p:cNvGrpSpPr>
            <a:grpSpLocks/>
          </p:cNvGrpSpPr>
          <p:nvPr/>
        </p:nvGrpSpPr>
        <p:grpSpPr bwMode="auto">
          <a:xfrm>
            <a:off x="304800" y="1447800"/>
            <a:ext cx="3803650" cy="5029200"/>
            <a:chOff x="304800" y="1447800"/>
            <a:chExt cx="3803650" cy="5029200"/>
          </a:xfrm>
        </p:grpSpPr>
        <p:grpSp>
          <p:nvGrpSpPr>
            <p:cNvPr id="29704" name="Group 6"/>
            <p:cNvGrpSpPr>
              <a:grpSpLocks/>
            </p:cNvGrpSpPr>
            <p:nvPr/>
          </p:nvGrpSpPr>
          <p:grpSpPr bwMode="auto">
            <a:xfrm>
              <a:off x="304800" y="1447800"/>
              <a:ext cx="3803650" cy="5029200"/>
              <a:chOff x="192" y="912"/>
              <a:chExt cx="2396" cy="3168"/>
            </a:xfrm>
          </p:grpSpPr>
          <p:pic>
            <p:nvPicPr>
              <p:cNvPr id="29706" name="Picture 7" descr="Seminar Pics 072"/>
              <p:cNvPicPr>
                <a:picLocks noChangeAspect="1" noChangeArrowheads="1"/>
              </p:cNvPicPr>
              <p:nvPr/>
            </p:nvPicPr>
            <p:blipFill>
              <a:blip r:embed="rId2" cstate="print"/>
              <a:srcRect/>
              <a:stretch>
                <a:fillRect/>
              </a:stretch>
            </p:blipFill>
            <p:spPr bwMode="auto">
              <a:xfrm>
                <a:off x="192" y="912"/>
                <a:ext cx="2396" cy="3168"/>
              </a:xfrm>
              <a:prstGeom prst="rect">
                <a:avLst/>
              </a:prstGeom>
              <a:noFill/>
              <a:ln w="9525">
                <a:noFill/>
                <a:miter lim="800000"/>
                <a:headEnd/>
                <a:tailEnd/>
              </a:ln>
            </p:spPr>
          </p:pic>
          <p:grpSp>
            <p:nvGrpSpPr>
              <p:cNvPr id="29707" name="Group 8"/>
              <p:cNvGrpSpPr>
                <a:grpSpLocks/>
              </p:cNvGrpSpPr>
              <p:nvPr/>
            </p:nvGrpSpPr>
            <p:grpSpPr bwMode="auto">
              <a:xfrm>
                <a:off x="1008" y="2064"/>
                <a:ext cx="1047" cy="480"/>
                <a:chOff x="1008" y="2064"/>
                <a:chExt cx="1047" cy="480"/>
              </a:xfrm>
            </p:grpSpPr>
            <p:sp>
              <p:nvSpPr>
                <p:cNvPr id="29708" name="AutoShape 10"/>
                <p:cNvSpPr>
                  <a:spLocks noChangeArrowheads="1"/>
                </p:cNvSpPr>
                <p:nvPr/>
              </p:nvSpPr>
              <p:spPr bwMode="auto">
                <a:xfrm>
                  <a:off x="1008" y="2064"/>
                  <a:ext cx="615" cy="192"/>
                </a:xfrm>
                <a:prstGeom prst="leftArrow">
                  <a:avLst>
                    <a:gd name="adj1" fmla="val 50000"/>
                    <a:gd name="adj2" fmla="val 80078"/>
                  </a:avLst>
                </a:prstGeom>
                <a:solidFill>
                  <a:srgbClr val="FF0000"/>
                </a:solidFill>
                <a:ln w="9525">
                  <a:solidFill>
                    <a:schemeClr val="bg2"/>
                  </a:solidFill>
                  <a:miter lim="800000"/>
                  <a:headEnd/>
                  <a:tailEnd/>
                </a:ln>
              </p:spPr>
              <p:txBody>
                <a:bodyPr wrap="none" anchor="ctr"/>
                <a:lstStyle/>
                <a:p>
                  <a:pPr eaLnBrk="1" hangingPunct="1"/>
                  <a:endParaRPr lang="en-US">
                    <a:solidFill>
                      <a:srgbClr val="FF0000"/>
                    </a:solidFill>
                  </a:endParaRPr>
                </a:p>
              </p:txBody>
            </p:sp>
            <p:sp>
              <p:nvSpPr>
                <p:cNvPr id="29709" name="AutoShape 9"/>
                <p:cNvSpPr>
                  <a:spLocks noChangeArrowheads="1"/>
                </p:cNvSpPr>
                <p:nvPr/>
              </p:nvSpPr>
              <p:spPr bwMode="auto">
                <a:xfrm>
                  <a:off x="1440" y="2352"/>
                  <a:ext cx="615" cy="192"/>
                </a:xfrm>
                <a:prstGeom prst="rightArrow">
                  <a:avLst>
                    <a:gd name="adj1" fmla="val 50000"/>
                    <a:gd name="adj2" fmla="val 80078"/>
                  </a:avLst>
                </a:prstGeom>
                <a:solidFill>
                  <a:srgbClr val="FF0000"/>
                </a:solidFill>
                <a:ln w="9525">
                  <a:solidFill>
                    <a:schemeClr val="bg2"/>
                  </a:solidFill>
                  <a:miter lim="800000"/>
                  <a:headEnd/>
                  <a:tailEnd/>
                </a:ln>
              </p:spPr>
              <p:txBody>
                <a:bodyPr wrap="none" anchor="ctr"/>
                <a:lstStyle/>
                <a:p>
                  <a:pPr eaLnBrk="1" hangingPunct="1"/>
                  <a:endParaRPr lang="en-US">
                    <a:solidFill>
                      <a:schemeClr val="bg2"/>
                    </a:solidFill>
                  </a:endParaRPr>
                </a:p>
              </p:txBody>
            </p:sp>
          </p:grpSp>
        </p:grpSp>
        <p:sp>
          <p:nvSpPr>
            <p:cNvPr id="29705" name="Freeform 21"/>
            <p:cNvSpPr>
              <a:spLocks/>
            </p:cNvSpPr>
            <p:nvPr/>
          </p:nvSpPr>
          <p:spPr bwMode="auto">
            <a:xfrm>
              <a:off x="1560576" y="3677920"/>
              <a:ext cx="1840992" cy="125984"/>
            </a:xfrm>
            <a:custGeom>
              <a:avLst/>
              <a:gdLst>
                <a:gd name="T0" fmla="*/ 1840992 w 1840992"/>
                <a:gd name="T1" fmla="*/ 101600 h 125984"/>
                <a:gd name="T2" fmla="*/ 1036320 w 1840992"/>
                <a:gd name="T3" fmla="*/ 4064 h 125984"/>
                <a:gd name="T4" fmla="*/ 0 w 1840992"/>
                <a:gd name="T5" fmla="*/ 125984 h 125984"/>
                <a:gd name="T6" fmla="*/ 0 w 1840992"/>
                <a:gd name="T7" fmla="*/ 125984 h 125984"/>
                <a:gd name="T8" fmla="*/ 0 w 1840992"/>
                <a:gd name="T9" fmla="*/ 125984 h 125984"/>
                <a:gd name="T10" fmla="*/ 0 60000 65536"/>
                <a:gd name="T11" fmla="*/ 0 60000 65536"/>
                <a:gd name="T12" fmla="*/ 0 60000 65536"/>
                <a:gd name="T13" fmla="*/ 0 60000 65536"/>
                <a:gd name="T14" fmla="*/ 0 60000 65536"/>
                <a:gd name="T15" fmla="*/ 0 w 1840992"/>
                <a:gd name="T16" fmla="*/ 0 h 125984"/>
                <a:gd name="T17" fmla="*/ 1840992 w 1840992"/>
                <a:gd name="T18" fmla="*/ 125984 h 125984"/>
              </a:gdLst>
              <a:ahLst/>
              <a:cxnLst>
                <a:cxn ang="T10">
                  <a:pos x="T0" y="T1"/>
                </a:cxn>
                <a:cxn ang="T11">
                  <a:pos x="T2" y="T3"/>
                </a:cxn>
                <a:cxn ang="T12">
                  <a:pos x="T4" y="T5"/>
                </a:cxn>
                <a:cxn ang="T13">
                  <a:pos x="T6" y="T7"/>
                </a:cxn>
                <a:cxn ang="T14">
                  <a:pos x="T8" y="T9"/>
                </a:cxn>
              </a:cxnLst>
              <a:rect l="T15" t="T16" r="T17" b="T18"/>
              <a:pathLst>
                <a:path w="1840992" h="125984">
                  <a:moveTo>
                    <a:pt x="1840992" y="101600"/>
                  </a:moveTo>
                  <a:cubicBezTo>
                    <a:pt x="1592072" y="50800"/>
                    <a:pt x="1343152" y="0"/>
                    <a:pt x="1036320" y="4064"/>
                  </a:cubicBezTo>
                  <a:cubicBezTo>
                    <a:pt x="729488" y="8128"/>
                    <a:pt x="0" y="125984"/>
                    <a:pt x="0" y="125984"/>
                  </a:cubicBezTo>
                </a:path>
              </a:pathLst>
            </a:custGeom>
            <a:solidFill>
              <a:schemeClr val="accent1"/>
            </a:solidFill>
            <a:ln w="9525" cap="flat" cmpd="sng" algn="ctr">
              <a:solidFill>
                <a:schemeClr val="tx1"/>
              </a:solidFill>
              <a:prstDash val="solid"/>
              <a:round/>
              <a:headEnd type="none" w="med" len="med"/>
              <a:tailEnd type="none" w="med" len="med"/>
            </a:ln>
          </p:spPr>
          <p:txBody>
            <a:bodyPr/>
            <a:lstStyle/>
            <a:p>
              <a:endParaRPr lang="en-US"/>
            </a:p>
          </p:txBody>
        </p:sp>
      </p:grpSp>
    </p:spTree>
  </p:cSld>
  <p:clrMapOvr>
    <a:masterClrMapping/>
  </p:clrMapOvr>
  <p:transition spd="slow">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228600"/>
            <a:ext cx="7772400" cy="1143000"/>
          </a:xfrm>
        </p:spPr>
        <p:txBody>
          <a:bodyPr/>
          <a:lstStyle/>
          <a:p>
            <a:pPr eaLnBrk="1" hangingPunct="1"/>
            <a:r>
              <a:rPr lang="en-US" b="1">
                <a:ln>
                  <a:noFill/>
                </a:ln>
              </a:rPr>
              <a:t>Diastasis Recti Closure</a:t>
            </a:r>
          </a:p>
        </p:txBody>
      </p:sp>
      <p:sp>
        <p:nvSpPr>
          <p:cNvPr id="30723" name="Slide Number Placeholder 4"/>
          <p:cNvSpPr>
            <a:spLocks noGrp="1"/>
          </p:cNvSpPr>
          <p:nvPr>
            <p:ph type="sldNum" sz="quarter" idx="12"/>
          </p:nvPr>
        </p:nvSpPr>
        <p:spPr bwMode="auto">
          <a:xfrm>
            <a:off x="6553200" y="6248400"/>
            <a:ext cx="1905000" cy="457200"/>
          </a:xfrm>
          <a:noFill/>
          <a:ln>
            <a:miter lim="800000"/>
            <a:headEnd/>
            <a:tailEnd/>
          </a:ln>
        </p:spPr>
        <p:txBody>
          <a:bodyPr/>
          <a:lstStyle/>
          <a:p>
            <a:fld id="{0ED64FF5-02B3-49A4-BC96-01DA4071E318}" type="slidenum">
              <a:rPr lang="en-US" sz="2400">
                <a:solidFill>
                  <a:schemeClr val="accent2"/>
                </a:solidFill>
                <a:latin typeface="Times" pitchFamily="18" charset="0"/>
              </a:rPr>
              <a:pPr/>
              <a:t>19</a:t>
            </a:fld>
            <a:endParaRPr lang="en-US" sz="2400">
              <a:solidFill>
                <a:schemeClr val="accent2"/>
              </a:solidFill>
              <a:latin typeface="Times" pitchFamily="18" charset="0"/>
            </a:endParaRPr>
          </a:p>
        </p:txBody>
      </p:sp>
      <p:sp>
        <p:nvSpPr>
          <p:cNvPr id="20484" name="Rectangle 3"/>
          <p:cNvSpPr>
            <a:spLocks noChangeArrowheads="1"/>
          </p:cNvSpPr>
          <p:nvPr/>
        </p:nvSpPr>
        <p:spPr bwMode="auto">
          <a:xfrm>
            <a:off x="304800" y="4724400"/>
            <a:ext cx="1751013" cy="461963"/>
          </a:xfrm>
          <a:prstGeom prst="rect">
            <a:avLst/>
          </a:prstGeom>
          <a:noFill/>
          <a:ln w="9525">
            <a:noFill/>
            <a:miter lim="800000"/>
            <a:headEnd/>
            <a:tailEnd/>
          </a:ln>
        </p:spPr>
        <p:txBody>
          <a:bodyPr wrap="none">
            <a:spAutoFit/>
          </a:bodyPr>
          <a:lstStyle/>
          <a:p>
            <a:pPr eaLnBrk="1" hangingPunct="1">
              <a:spcBef>
                <a:spcPct val="50000"/>
              </a:spcBef>
              <a:defRPr/>
            </a:pPr>
            <a:r>
              <a:rPr lang="en-US" b="1" dirty="0">
                <a:solidFill>
                  <a:schemeClr val="accent2">
                    <a:lumMod val="50000"/>
                  </a:schemeClr>
                </a:solidFill>
                <a:latin typeface="Tempus Sans ITC" pitchFamily="82" charset="0"/>
                <a:cs typeface="Arial" panose="020B0604020202020204" pitchFamily="34" charset="0"/>
              </a:rPr>
              <a:t>And</a:t>
            </a:r>
            <a:r>
              <a:rPr lang="en-US" dirty="0">
                <a:latin typeface="Tempus Sans ITC" pitchFamily="82" charset="0"/>
                <a:cs typeface="Arial" panose="020B0604020202020204" pitchFamily="34" charset="0"/>
              </a:rPr>
              <a:t> </a:t>
            </a:r>
            <a:r>
              <a:rPr lang="en-US" b="1" u="sng" dirty="0">
                <a:solidFill>
                  <a:srgbClr val="FF0000"/>
                </a:solidFill>
                <a:latin typeface="Tempus Sans ITC" pitchFamily="82" charset="0"/>
                <a:cs typeface="Arial" panose="020B0604020202020204" pitchFamily="34" charset="0"/>
              </a:rPr>
              <a:t>R</a:t>
            </a:r>
            <a:r>
              <a:rPr lang="en-US" b="1" dirty="0">
                <a:solidFill>
                  <a:schemeClr val="accent2">
                    <a:lumMod val="50000"/>
                  </a:schemeClr>
                </a:solidFill>
                <a:latin typeface="Tempus Sans ITC" pitchFamily="82" charset="0"/>
                <a:cs typeface="Arial" panose="020B0604020202020204" pitchFamily="34" charset="0"/>
              </a:rPr>
              <a:t>epeat</a:t>
            </a:r>
          </a:p>
        </p:txBody>
      </p:sp>
      <p:sp>
        <p:nvSpPr>
          <p:cNvPr id="20485" name="Rectangle 4"/>
          <p:cNvSpPr>
            <a:spLocks noChangeArrowheads="1"/>
          </p:cNvSpPr>
          <p:nvPr/>
        </p:nvSpPr>
        <p:spPr bwMode="auto">
          <a:xfrm>
            <a:off x="6172200" y="990600"/>
            <a:ext cx="2647950" cy="830263"/>
          </a:xfrm>
          <a:prstGeom prst="rect">
            <a:avLst/>
          </a:prstGeom>
          <a:noFill/>
          <a:ln w="9525">
            <a:noFill/>
            <a:miter lim="800000"/>
            <a:headEnd/>
            <a:tailEnd/>
          </a:ln>
        </p:spPr>
        <p:txBody>
          <a:bodyPr>
            <a:spAutoFit/>
          </a:bodyPr>
          <a:lstStyle/>
          <a:p>
            <a:pPr eaLnBrk="1" hangingPunct="1">
              <a:spcBef>
                <a:spcPct val="50000"/>
              </a:spcBef>
              <a:defRPr/>
            </a:pPr>
            <a:r>
              <a:rPr lang="en-US" b="1" u="sng" dirty="0">
                <a:solidFill>
                  <a:srgbClr val="FF0000"/>
                </a:solidFill>
                <a:latin typeface="Tempus Sans ITC" pitchFamily="82" charset="0"/>
                <a:cs typeface="Arial" panose="020B0604020202020204" pitchFamily="34" charset="0"/>
              </a:rPr>
              <a:t>R</a:t>
            </a:r>
            <a:r>
              <a:rPr lang="en-US" b="1" dirty="0">
                <a:solidFill>
                  <a:schemeClr val="accent2">
                    <a:lumMod val="75000"/>
                  </a:schemeClr>
                </a:solidFill>
                <a:latin typeface="Tempus Sans ITC" pitchFamily="82" charset="0"/>
                <a:cs typeface="Arial" panose="020B0604020202020204" pitchFamily="34" charset="0"/>
              </a:rPr>
              <a:t>aise the head to activate abs.</a:t>
            </a:r>
          </a:p>
        </p:txBody>
      </p:sp>
      <p:sp>
        <p:nvSpPr>
          <p:cNvPr id="20486" name="Text Box 5"/>
          <p:cNvSpPr txBox="1">
            <a:spLocks noChangeArrowheads="1"/>
          </p:cNvSpPr>
          <p:nvPr/>
        </p:nvSpPr>
        <p:spPr bwMode="auto">
          <a:xfrm>
            <a:off x="1752600" y="5832475"/>
            <a:ext cx="5334000" cy="830263"/>
          </a:xfrm>
          <a:prstGeom prst="rect">
            <a:avLst/>
          </a:prstGeom>
          <a:noFill/>
          <a:ln w="9525">
            <a:noFill/>
            <a:miter lim="800000"/>
            <a:headEnd/>
            <a:tailEnd/>
          </a:ln>
        </p:spPr>
        <p:txBody>
          <a:bodyPr>
            <a:spAutoFit/>
          </a:bodyPr>
          <a:lstStyle/>
          <a:p>
            <a:pPr eaLnBrk="1" hangingPunct="1">
              <a:spcBef>
                <a:spcPct val="50000"/>
              </a:spcBef>
              <a:defRPr/>
            </a:pPr>
            <a:r>
              <a:rPr lang="en-US" b="1" i="1" dirty="0">
                <a:solidFill>
                  <a:schemeClr val="accent2">
                    <a:lumMod val="75000"/>
                  </a:schemeClr>
                </a:solidFill>
                <a:latin typeface="Tempus Sans ITC" pitchFamily="82" charset="0"/>
                <a:cs typeface="Arial" panose="020B0604020202020204" pitchFamily="34" charset="0"/>
              </a:rPr>
              <a:t>*</a:t>
            </a:r>
            <a:r>
              <a:rPr lang="en-US" b="1" i="1" dirty="0">
                <a:solidFill>
                  <a:schemeClr val="accent2">
                    <a:lumMod val="50000"/>
                  </a:schemeClr>
                </a:solidFill>
                <a:latin typeface="Tempus Sans ITC" pitchFamily="82" charset="0"/>
                <a:cs typeface="Arial" panose="020B0604020202020204" pitchFamily="34" charset="0"/>
              </a:rPr>
              <a:t>Note: This can be done in the reclining position to decrease neck strain!</a:t>
            </a:r>
          </a:p>
        </p:txBody>
      </p:sp>
      <p:pic>
        <p:nvPicPr>
          <p:cNvPr id="30727" name="Picture 6" descr="Copy of Seminar Pics 073"/>
          <p:cNvPicPr>
            <a:picLocks noChangeAspect="1" noChangeArrowheads="1"/>
          </p:cNvPicPr>
          <p:nvPr/>
        </p:nvPicPr>
        <p:blipFill>
          <a:blip r:embed="rId2" cstate="print"/>
          <a:srcRect/>
          <a:stretch>
            <a:fillRect/>
          </a:stretch>
        </p:blipFill>
        <p:spPr bwMode="auto">
          <a:xfrm>
            <a:off x="0" y="685800"/>
            <a:ext cx="5715000" cy="2955925"/>
          </a:xfrm>
          <a:prstGeom prst="rect">
            <a:avLst/>
          </a:prstGeom>
          <a:noFill/>
          <a:ln w="9525">
            <a:noFill/>
            <a:miter lim="800000"/>
            <a:headEnd/>
            <a:tailEnd/>
          </a:ln>
        </p:spPr>
      </p:pic>
      <p:grpSp>
        <p:nvGrpSpPr>
          <p:cNvPr id="30728" name="Group 7"/>
          <p:cNvGrpSpPr>
            <a:grpSpLocks/>
          </p:cNvGrpSpPr>
          <p:nvPr/>
        </p:nvGrpSpPr>
        <p:grpSpPr bwMode="auto">
          <a:xfrm>
            <a:off x="2667000" y="3276600"/>
            <a:ext cx="6096000" cy="2438400"/>
            <a:chOff x="1680" y="2064"/>
            <a:chExt cx="4080" cy="1785"/>
          </a:xfrm>
        </p:grpSpPr>
        <p:pic>
          <p:nvPicPr>
            <p:cNvPr id="30729" name="Picture 8" descr="Seminar Pics 137"/>
            <p:cNvPicPr>
              <a:picLocks noChangeAspect="1" noChangeArrowheads="1"/>
            </p:cNvPicPr>
            <p:nvPr/>
          </p:nvPicPr>
          <p:blipFill>
            <a:blip r:embed="rId3" cstate="print"/>
            <a:srcRect/>
            <a:stretch>
              <a:fillRect/>
            </a:stretch>
          </p:blipFill>
          <p:spPr bwMode="auto">
            <a:xfrm>
              <a:off x="1680" y="2064"/>
              <a:ext cx="4080" cy="1785"/>
            </a:xfrm>
            <a:prstGeom prst="rect">
              <a:avLst/>
            </a:prstGeom>
            <a:noFill/>
            <a:ln w="9525">
              <a:noFill/>
              <a:miter lim="800000"/>
              <a:headEnd/>
              <a:tailEnd/>
            </a:ln>
          </p:spPr>
        </p:pic>
        <p:sp>
          <p:nvSpPr>
            <p:cNvPr id="30730" name="AutoShape 9"/>
            <p:cNvSpPr>
              <a:spLocks noChangeArrowheads="1"/>
            </p:cNvSpPr>
            <p:nvPr/>
          </p:nvSpPr>
          <p:spPr bwMode="auto">
            <a:xfrm rot="-2597195">
              <a:off x="5376" y="2304"/>
              <a:ext cx="103" cy="423"/>
            </a:xfrm>
            <a:prstGeom prst="upArrow">
              <a:avLst>
                <a:gd name="adj1" fmla="val 50000"/>
                <a:gd name="adj2" fmla="val 102670"/>
              </a:avLst>
            </a:prstGeom>
            <a:solidFill>
              <a:srgbClr val="FF3300"/>
            </a:solidFill>
            <a:ln w="9525">
              <a:solidFill>
                <a:schemeClr val="tx1"/>
              </a:solidFill>
              <a:miter lim="800000"/>
              <a:headEnd/>
              <a:tailEnd/>
            </a:ln>
          </p:spPr>
          <p:txBody>
            <a:bodyPr wrap="none" anchor="ctr"/>
            <a:lstStyle/>
            <a:p>
              <a:pPr eaLnBrk="1" hangingPunct="1"/>
              <a:endParaRPr lang="en-US"/>
            </a:p>
          </p:txBody>
        </p:sp>
      </p:grpSp>
    </p:spTree>
  </p:cSld>
  <p:clrMapOvr>
    <a:masterClrMapping/>
  </p:clrMapOvr>
  <p:transition spd="slow">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85800" y="0"/>
            <a:ext cx="7620000" cy="1143000"/>
          </a:xfrm>
        </p:spPr>
        <p:txBody>
          <a:bodyPr/>
          <a:lstStyle/>
          <a:p>
            <a:pPr eaLnBrk="1" hangingPunct="1"/>
            <a:r>
              <a:rPr lang="en-US" sz="3200" b="1">
                <a:ln>
                  <a:noFill/>
                </a:ln>
              </a:rPr>
              <a:t>Who Provides Pelvic Abdominal PT to Perinatal Patients</a:t>
            </a:r>
          </a:p>
        </p:txBody>
      </p:sp>
      <p:sp>
        <p:nvSpPr>
          <p:cNvPr id="3" name="Content Placeholder 2"/>
          <p:cNvSpPr>
            <a:spLocks noGrp="1"/>
          </p:cNvSpPr>
          <p:nvPr>
            <p:ph idx="1"/>
          </p:nvPr>
        </p:nvSpPr>
        <p:spPr>
          <a:xfrm>
            <a:off x="1187450" y="990600"/>
            <a:ext cx="7924800" cy="5562600"/>
          </a:xfrm>
        </p:spPr>
        <p:txBody>
          <a:bodyPr rtlCol="0">
            <a:normAutofit/>
          </a:bodyPr>
          <a:lstStyle/>
          <a:p>
            <a:pPr marL="0" indent="0" eaLnBrk="1" fontAlgn="auto" hangingPunct="1">
              <a:buClr>
                <a:schemeClr val="accent1">
                  <a:lumMod val="75000"/>
                </a:schemeClr>
              </a:buClr>
              <a:buFont typeface="Arial"/>
              <a:buNone/>
              <a:defRPr/>
            </a:pPr>
            <a:r>
              <a:rPr lang="en-US" sz="2800" b="1" dirty="0">
                <a:solidFill>
                  <a:srgbClr val="003366"/>
                </a:solidFill>
              </a:rPr>
              <a:t>There are a growing number of PTs promoting Women’s Health or Pelvic Health PT treatment. When seeking out care providers, it is important that patients make sure that the therapist they are seeing actually practices in a manner that recognizes </a:t>
            </a:r>
            <a:r>
              <a:rPr lang="en-US" sz="2800" b="1" i="1" u="sng" dirty="0">
                <a:solidFill>
                  <a:srgbClr val="FF0000"/>
                </a:solidFill>
              </a:rPr>
              <a:t>perinatal patients have special needs. </a:t>
            </a:r>
            <a:r>
              <a:rPr lang="en-US" sz="2800" b="1" dirty="0">
                <a:solidFill>
                  <a:srgbClr val="003366"/>
                </a:solidFill>
              </a:rPr>
              <a:t>Some “Women’s Health” PTs advocate that perinatal patients can &amp; should be seen by any therapist including PTs with little or no specialized training in the unique needs/considerations  that are important in rendering appropriate Women’s Health care to the perinatal patient.</a:t>
            </a:r>
          </a:p>
        </p:txBody>
      </p:sp>
    </p:spTree>
  </p:cSld>
  <p:clrMapOvr>
    <a:masterClrMapping/>
  </p:clrMapOvr>
  <p:transition spd="slow">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3"/>
          <p:cNvSpPr>
            <a:spLocks noGrp="1"/>
          </p:cNvSpPr>
          <p:nvPr>
            <p:ph type="sldNum" sz="quarter" idx="12"/>
          </p:nvPr>
        </p:nvSpPr>
        <p:spPr bwMode="auto">
          <a:xfrm>
            <a:off x="6553200" y="6248400"/>
            <a:ext cx="1905000" cy="457200"/>
          </a:xfrm>
          <a:noFill/>
          <a:ln>
            <a:miter lim="800000"/>
            <a:headEnd/>
            <a:tailEnd/>
          </a:ln>
        </p:spPr>
        <p:txBody>
          <a:bodyPr/>
          <a:lstStyle/>
          <a:p>
            <a:fld id="{A5FAD3F3-0876-4595-A6B1-100186044351}" type="slidenum">
              <a:rPr lang="en-US" sz="2400">
                <a:solidFill>
                  <a:schemeClr val="accent2"/>
                </a:solidFill>
                <a:latin typeface="Times" pitchFamily="18" charset="0"/>
              </a:rPr>
              <a:pPr/>
              <a:t>20</a:t>
            </a:fld>
            <a:endParaRPr lang="en-US" sz="2400">
              <a:solidFill>
                <a:schemeClr val="accent2"/>
              </a:solidFill>
              <a:latin typeface="Times" pitchFamily="18" charset="0"/>
            </a:endParaRPr>
          </a:p>
        </p:txBody>
      </p:sp>
      <p:pic>
        <p:nvPicPr>
          <p:cNvPr id="31747" name="Object 2"/>
          <p:cNvPicPr>
            <a:picLocks noChangeAspect="1" noChangeArrowheads="1"/>
          </p:cNvPicPr>
          <p:nvPr/>
        </p:nvPicPr>
        <p:blipFill>
          <a:blip r:embed="rId2" cstate="print">
            <a:lum bright="-6000"/>
          </a:blip>
          <a:srcRect/>
          <a:stretch>
            <a:fillRect/>
          </a:stretch>
        </p:blipFill>
        <p:spPr bwMode="auto">
          <a:xfrm>
            <a:off x="1371600" y="1471613"/>
            <a:ext cx="6477000" cy="5233987"/>
          </a:xfrm>
          <a:prstGeom prst="rect">
            <a:avLst/>
          </a:prstGeom>
          <a:noFill/>
          <a:ln w="9525">
            <a:noFill/>
            <a:miter lim="800000"/>
            <a:headEnd/>
            <a:tailEnd/>
          </a:ln>
        </p:spPr>
      </p:pic>
      <p:sp>
        <p:nvSpPr>
          <p:cNvPr id="31748" name="TextBox 3"/>
          <p:cNvSpPr txBox="1">
            <a:spLocks noChangeArrowheads="1"/>
          </p:cNvSpPr>
          <p:nvPr/>
        </p:nvSpPr>
        <p:spPr bwMode="auto">
          <a:xfrm>
            <a:off x="914400" y="0"/>
            <a:ext cx="7391400" cy="1077913"/>
          </a:xfrm>
          <a:prstGeom prst="rect">
            <a:avLst/>
          </a:prstGeom>
          <a:noFill/>
          <a:ln w="9525">
            <a:noFill/>
            <a:miter lim="800000"/>
            <a:headEnd/>
            <a:tailEnd/>
          </a:ln>
        </p:spPr>
        <p:txBody>
          <a:bodyPr>
            <a:spAutoFit/>
          </a:bodyPr>
          <a:lstStyle/>
          <a:p>
            <a:pPr algn="ctr" eaLnBrk="1" hangingPunct="1"/>
            <a:r>
              <a:rPr lang="en-US" sz="3200" b="1">
                <a:solidFill>
                  <a:schemeClr val="tx1"/>
                </a:solidFill>
                <a:latin typeface="Tempus Sans ITC" pitchFamily="82" charset="0"/>
              </a:rPr>
              <a:t>What  to do if pt has neck  </a:t>
            </a:r>
            <a:br>
              <a:rPr lang="en-US" sz="3200" b="1">
                <a:solidFill>
                  <a:schemeClr val="tx1"/>
                </a:solidFill>
                <a:latin typeface="Tempus Sans ITC" pitchFamily="82" charset="0"/>
              </a:rPr>
            </a:br>
            <a:r>
              <a:rPr lang="en-US" sz="3200" b="1">
                <a:solidFill>
                  <a:schemeClr val="tx1"/>
                </a:solidFill>
                <a:latin typeface="Tempus Sans ITC" pitchFamily="82" charset="0"/>
              </a:rPr>
              <a:t>problems/pain?</a:t>
            </a:r>
          </a:p>
        </p:txBody>
      </p:sp>
    </p:spTree>
  </p:cSld>
  <p:clrMapOvr>
    <a:masterClrMapping/>
  </p:clrMapOvr>
  <p:transition spd="slow">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4146" name="Rectangle 2"/>
          <p:cNvSpPr>
            <a:spLocks noGrp="1" noChangeArrowheads="1"/>
          </p:cNvSpPr>
          <p:nvPr>
            <p:ph type="title"/>
          </p:nvPr>
        </p:nvSpPr>
        <p:spPr>
          <a:xfrm>
            <a:off x="609600" y="0"/>
            <a:ext cx="7772400" cy="533400"/>
          </a:xfrm>
        </p:spPr>
        <p:txBody>
          <a:bodyPr rtlCol="0">
            <a:normAutofit fontScale="90000"/>
          </a:bodyPr>
          <a:lstStyle/>
          <a:p>
            <a:pPr eaLnBrk="1" fontAlgn="auto" hangingPunct="1">
              <a:spcAft>
                <a:spcPts val="0"/>
              </a:spcAft>
              <a:defRPr/>
            </a:pPr>
            <a:br>
              <a:rPr dirty="0"/>
            </a:br>
            <a:r>
              <a:rPr lang="en-US" sz="4900" b="1" dirty="0"/>
              <a:t>Diastasis Recti Closure</a:t>
            </a:r>
            <a:br>
              <a:rPr lang="en-US" sz="4900" dirty="0"/>
            </a:br>
            <a:r>
              <a:rPr lang="en-US" sz="2800" b="1" i="1" dirty="0"/>
              <a:t>**Alternate method</a:t>
            </a:r>
            <a:endParaRPr sz="4900" b="1" i="1" dirty="0"/>
          </a:p>
        </p:txBody>
      </p:sp>
      <p:sp>
        <p:nvSpPr>
          <p:cNvPr id="32771" name="Slide Number Placeholder 4"/>
          <p:cNvSpPr>
            <a:spLocks noGrp="1"/>
          </p:cNvSpPr>
          <p:nvPr>
            <p:ph type="sldNum" sz="quarter" idx="12"/>
          </p:nvPr>
        </p:nvSpPr>
        <p:spPr bwMode="auto">
          <a:xfrm>
            <a:off x="6553200" y="6248400"/>
            <a:ext cx="1905000" cy="457200"/>
          </a:xfrm>
          <a:noFill/>
          <a:ln>
            <a:miter lim="800000"/>
            <a:headEnd/>
            <a:tailEnd/>
          </a:ln>
        </p:spPr>
        <p:txBody>
          <a:bodyPr/>
          <a:lstStyle/>
          <a:p>
            <a:fld id="{F1FBB781-303F-450B-B77B-3E35A441E640}" type="slidenum">
              <a:rPr lang="en-US" sz="2400">
                <a:solidFill>
                  <a:schemeClr val="accent2"/>
                </a:solidFill>
                <a:latin typeface="Times" pitchFamily="18" charset="0"/>
              </a:rPr>
              <a:pPr/>
              <a:t>21</a:t>
            </a:fld>
            <a:endParaRPr lang="en-US" sz="2400">
              <a:solidFill>
                <a:schemeClr val="accent2"/>
              </a:solidFill>
              <a:latin typeface="Times" pitchFamily="18" charset="0"/>
            </a:endParaRPr>
          </a:p>
        </p:txBody>
      </p:sp>
      <p:sp>
        <p:nvSpPr>
          <p:cNvPr id="774147" name="Rectangle 3"/>
          <p:cNvSpPr>
            <a:spLocks noChangeArrowheads="1"/>
          </p:cNvSpPr>
          <p:nvPr/>
        </p:nvSpPr>
        <p:spPr bwMode="auto">
          <a:xfrm>
            <a:off x="6227763" y="1200150"/>
            <a:ext cx="2819400" cy="5048250"/>
          </a:xfrm>
          <a:prstGeom prst="rect">
            <a:avLst/>
          </a:prstGeom>
          <a:noFill/>
          <a:ln w="9525">
            <a:noFill/>
            <a:miter lim="800000"/>
            <a:headEnd/>
            <a:tailEnd/>
          </a:ln>
          <a:effectLst/>
        </p:spPr>
        <p:txBody>
          <a:bodyPr>
            <a:spAutoFit/>
          </a:bodyPr>
          <a:lstStyle/>
          <a:p>
            <a:pPr algn="ctr" eaLnBrk="1" hangingPunct="1">
              <a:spcBef>
                <a:spcPct val="50000"/>
              </a:spcBef>
              <a:defRPr/>
            </a:pPr>
            <a:r>
              <a:rPr lang="en-US" sz="2800" b="1" dirty="0">
                <a:solidFill>
                  <a:schemeClr val="accent2">
                    <a:lumMod val="50000"/>
                  </a:schemeClr>
                </a:solidFill>
                <a:latin typeface="Tempus Sans ITC" pitchFamily="82" charset="0"/>
                <a:cs typeface="+mn-cs"/>
              </a:rPr>
              <a:t>Extend the </a:t>
            </a:r>
            <a:r>
              <a:rPr lang="en-US" sz="2800" b="1" i="1" u="sng" dirty="0">
                <a:solidFill>
                  <a:schemeClr val="accent2">
                    <a:lumMod val="50000"/>
                  </a:schemeClr>
                </a:solidFill>
                <a:latin typeface="Tempus Sans ITC" pitchFamily="82" charset="0"/>
                <a:cs typeface="+mn-cs"/>
              </a:rPr>
              <a:t>supported</a:t>
            </a:r>
            <a:r>
              <a:rPr lang="en-US" sz="2800" b="1" dirty="0">
                <a:solidFill>
                  <a:schemeClr val="accent2">
                    <a:lumMod val="50000"/>
                  </a:schemeClr>
                </a:solidFill>
                <a:latin typeface="Tempus Sans ITC" pitchFamily="82" charset="0"/>
                <a:cs typeface="+mn-cs"/>
              </a:rPr>
              <a:t>  lower legs until the abdominal mm are activated</a:t>
            </a:r>
          </a:p>
          <a:p>
            <a:pPr algn="ctr" eaLnBrk="1" hangingPunct="1">
              <a:spcBef>
                <a:spcPct val="50000"/>
              </a:spcBef>
              <a:defRPr/>
            </a:pPr>
            <a:endParaRPr lang="en-US" sz="2800" dirty="0">
              <a:cs typeface="+mn-cs"/>
            </a:endParaRPr>
          </a:p>
          <a:p>
            <a:pPr algn="ctr" eaLnBrk="1" hangingPunct="1">
              <a:spcBef>
                <a:spcPct val="50000"/>
              </a:spcBef>
              <a:defRPr/>
            </a:pPr>
            <a:r>
              <a:rPr lang="en-US" sz="2800" b="1" i="1" dirty="0">
                <a:solidFill>
                  <a:schemeClr val="accent2">
                    <a:lumMod val="50000"/>
                  </a:schemeClr>
                </a:solidFill>
                <a:latin typeface="Tempus Sans ITC" pitchFamily="82" charset="0"/>
                <a:cs typeface="+mn-cs"/>
              </a:rPr>
              <a:t>Hold x 10 seconds,</a:t>
            </a:r>
          </a:p>
          <a:p>
            <a:pPr algn="ctr" eaLnBrk="1" hangingPunct="1">
              <a:spcBef>
                <a:spcPct val="50000"/>
              </a:spcBef>
              <a:defRPr/>
            </a:pPr>
            <a:r>
              <a:rPr lang="en-US" sz="2800" b="1" i="1" dirty="0">
                <a:solidFill>
                  <a:schemeClr val="accent2">
                    <a:lumMod val="50000"/>
                  </a:schemeClr>
                </a:solidFill>
                <a:latin typeface="Tempus Sans ITC" pitchFamily="82" charset="0"/>
                <a:cs typeface="+mn-cs"/>
              </a:rPr>
              <a:t>Repeat x 10</a:t>
            </a:r>
            <a:br>
              <a:rPr lang="en-US" sz="2800" b="1" i="1" dirty="0">
                <a:solidFill>
                  <a:schemeClr val="accent2">
                    <a:lumMod val="50000"/>
                  </a:schemeClr>
                </a:solidFill>
                <a:latin typeface="Tempus Sans ITC" pitchFamily="82" charset="0"/>
                <a:cs typeface="+mn-cs"/>
              </a:rPr>
            </a:br>
            <a:r>
              <a:rPr lang="en-US" sz="2800" b="1" i="1" dirty="0">
                <a:solidFill>
                  <a:schemeClr val="accent2">
                    <a:lumMod val="50000"/>
                  </a:schemeClr>
                </a:solidFill>
                <a:latin typeface="Tempus Sans ITC" pitchFamily="82" charset="0"/>
                <a:cs typeface="+mn-cs"/>
              </a:rPr>
              <a:t>Daily</a:t>
            </a:r>
          </a:p>
        </p:txBody>
      </p:sp>
      <p:pic>
        <p:nvPicPr>
          <p:cNvPr id="32773" name="Picture 4" descr="080"/>
          <p:cNvPicPr>
            <a:picLocks noChangeAspect="1" noChangeArrowheads="1"/>
          </p:cNvPicPr>
          <p:nvPr/>
        </p:nvPicPr>
        <p:blipFill>
          <a:blip r:embed="rId2" cstate="print"/>
          <a:srcRect/>
          <a:stretch>
            <a:fillRect/>
          </a:stretch>
        </p:blipFill>
        <p:spPr bwMode="auto">
          <a:xfrm>
            <a:off x="304800" y="1600200"/>
            <a:ext cx="5867400" cy="3448050"/>
          </a:xfrm>
          <a:prstGeom prst="rect">
            <a:avLst/>
          </a:prstGeom>
          <a:noFill/>
          <a:ln w="9525">
            <a:noFill/>
            <a:miter lim="800000"/>
            <a:headEnd/>
            <a:tailEnd/>
          </a:ln>
        </p:spPr>
      </p:pic>
      <p:sp>
        <p:nvSpPr>
          <p:cNvPr id="774149" name="Text Box 5"/>
          <p:cNvSpPr txBox="1">
            <a:spLocks noChangeArrowheads="1"/>
          </p:cNvSpPr>
          <p:nvPr/>
        </p:nvSpPr>
        <p:spPr bwMode="auto">
          <a:xfrm>
            <a:off x="457200" y="5410200"/>
            <a:ext cx="6140450" cy="461963"/>
          </a:xfrm>
          <a:prstGeom prst="rect">
            <a:avLst/>
          </a:prstGeom>
          <a:noFill/>
          <a:ln w="9525">
            <a:noFill/>
            <a:miter lim="800000"/>
            <a:headEnd/>
            <a:tailEnd/>
          </a:ln>
          <a:effectLst/>
        </p:spPr>
        <p:txBody>
          <a:bodyPr wrap="none">
            <a:spAutoFit/>
          </a:bodyPr>
          <a:lstStyle/>
          <a:p>
            <a:pPr eaLnBrk="1" hangingPunct="1">
              <a:defRPr/>
            </a:pPr>
            <a:r>
              <a:rPr lang="en-US" b="1" i="1" dirty="0">
                <a:solidFill>
                  <a:srgbClr val="FF0000"/>
                </a:solidFill>
                <a:cs typeface="+mn-cs"/>
              </a:rPr>
              <a:t>*this method prevents possible neck discomfort</a:t>
            </a:r>
          </a:p>
        </p:txBody>
      </p:sp>
    </p:spTree>
  </p:cSld>
  <p:clrMapOvr>
    <a:masterClrMapping/>
  </p:clrMapOvr>
  <p:transition spd="slow">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title"/>
          </p:nvPr>
        </p:nvSpPr>
        <p:spPr>
          <a:xfrm>
            <a:off x="685800" y="0"/>
            <a:ext cx="7772400" cy="1143000"/>
          </a:xfrm>
        </p:spPr>
        <p:txBody>
          <a:bodyPr/>
          <a:lstStyle/>
          <a:p>
            <a:pPr eaLnBrk="1" hangingPunct="1"/>
            <a:r>
              <a:rPr lang="en-US" b="1">
                <a:ln>
                  <a:noFill/>
                </a:ln>
              </a:rPr>
              <a:t>Diastasis Recti Closure</a:t>
            </a:r>
          </a:p>
        </p:txBody>
      </p:sp>
      <p:sp>
        <p:nvSpPr>
          <p:cNvPr id="33795" name="Slide Number Placeholder 4"/>
          <p:cNvSpPr>
            <a:spLocks noGrp="1"/>
          </p:cNvSpPr>
          <p:nvPr>
            <p:ph type="sldNum" sz="quarter" idx="12"/>
          </p:nvPr>
        </p:nvSpPr>
        <p:spPr bwMode="auto">
          <a:xfrm>
            <a:off x="6553200" y="6248400"/>
            <a:ext cx="1905000" cy="457200"/>
          </a:xfrm>
          <a:noFill/>
          <a:ln>
            <a:miter lim="800000"/>
            <a:headEnd/>
            <a:tailEnd/>
          </a:ln>
        </p:spPr>
        <p:txBody>
          <a:bodyPr/>
          <a:lstStyle/>
          <a:p>
            <a:fld id="{F8E5F16C-1C5E-4115-9339-AE5E3BA244C2}" type="slidenum">
              <a:rPr lang="en-US" sz="2400">
                <a:solidFill>
                  <a:schemeClr val="accent2"/>
                </a:solidFill>
                <a:latin typeface="Times" pitchFamily="18" charset="0"/>
              </a:rPr>
              <a:pPr/>
              <a:t>22</a:t>
            </a:fld>
            <a:endParaRPr lang="en-US" sz="2400">
              <a:solidFill>
                <a:schemeClr val="accent2"/>
              </a:solidFill>
              <a:latin typeface="Times" pitchFamily="18" charset="0"/>
            </a:endParaRPr>
          </a:p>
        </p:txBody>
      </p:sp>
      <p:sp>
        <p:nvSpPr>
          <p:cNvPr id="22532" name="Text Box 8"/>
          <p:cNvSpPr txBox="1">
            <a:spLocks noChangeArrowheads="1"/>
          </p:cNvSpPr>
          <p:nvPr/>
        </p:nvSpPr>
        <p:spPr bwMode="auto">
          <a:xfrm>
            <a:off x="1676400" y="1143000"/>
            <a:ext cx="7467600" cy="5508625"/>
          </a:xfrm>
          <a:prstGeom prst="rect">
            <a:avLst/>
          </a:prstGeom>
          <a:noFill/>
          <a:ln w="9525">
            <a:noFill/>
            <a:miter lim="800000"/>
            <a:headEnd/>
            <a:tailEnd/>
          </a:ln>
        </p:spPr>
        <p:txBody>
          <a:bodyPr>
            <a:spAutoFit/>
          </a:bodyPr>
          <a:lstStyle/>
          <a:p>
            <a:pPr marL="457200" indent="-457200" eaLnBrk="1" hangingPunct="1">
              <a:spcBef>
                <a:spcPct val="50000"/>
              </a:spcBef>
              <a:buFontTx/>
              <a:buAutoNum type="arabicPeriod"/>
              <a:defRPr/>
            </a:pPr>
            <a:r>
              <a:rPr lang="en-US" sz="3200" b="1" dirty="0">
                <a:solidFill>
                  <a:schemeClr val="accent2">
                    <a:lumMod val="50000"/>
                  </a:schemeClr>
                </a:solidFill>
                <a:latin typeface="Tempus Sans ITC" pitchFamily="82" charset="0"/>
                <a:cs typeface="Arial" panose="020B0604020202020204" pitchFamily="34" charset="0"/>
              </a:rPr>
              <a:t>Exercise using the three </a:t>
            </a:r>
            <a:r>
              <a:rPr lang="en-US" sz="3200" b="1" dirty="0">
                <a:solidFill>
                  <a:srgbClr val="FF0000"/>
                </a:solidFill>
                <a:latin typeface="Tempus Sans ITC" pitchFamily="82" charset="0"/>
                <a:cs typeface="Arial" panose="020B0604020202020204" pitchFamily="34" charset="0"/>
              </a:rPr>
              <a:t>“R”</a:t>
            </a:r>
            <a:r>
              <a:rPr lang="en-US" sz="3200" b="1" dirty="0">
                <a:solidFill>
                  <a:schemeClr val="accent2">
                    <a:lumMod val="50000"/>
                  </a:schemeClr>
                </a:solidFill>
                <a:latin typeface="Tempus Sans ITC" pitchFamily="82" charset="0"/>
                <a:cs typeface="Arial" panose="020B0604020202020204" pitchFamily="34" charset="0"/>
              </a:rPr>
              <a:t>s</a:t>
            </a:r>
          </a:p>
          <a:p>
            <a:pPr marL="457200" indent="-457200" eaLnBrk="1" hangingPunct="1">
              <a:spcBef>
                <a:spcPct val="50000"/>
              </a:spcBef>
              <a:buFontTx/>
              <a:buAutoNum type="arabicPeriod"/>
              <a:defRPr/>
            </a:pPr>
            <a:r>
              <a:rPr lang="en-US" sz="3200" b="1" dirty="0" err="1">
                <a:solidFill>
                  <a:schemeClr val="accent2">
                    <a:lumMod val="50000"/>
                  </a:schemeClr>
                </a:solidFill>
                <a:latin typeface="Tempus Sans ITC" pitchFamily="82" charset="0"/>
                <a:cs typeface="Arial" panose="020B0604020202020204" pitchFamily="34" charset="0"/>
              </a:rPr>
              <a:t>w</a:t>
            </a:r>
            <a:r>
              <a:rPr lang="en-US" sz="3200" b="1" dirty="0" err="1">
                <a:solidFill>
                  <a:srgbClr val="FF0000"/>
                </a:solidFill>
                <a:latin typeface="Tempus Sans ITC" pitchFamily="82" charset="0"/>
                <a:cs typeface="Arial" panose="020B0604020202020204" pitchFamily="34" charset="0"/>
              </a:rPr>
              <a:t>R</a:t>
            </a:r>
            <a:r>
              <a:rPr lang="en-US" sz="3200" b="1" dirty="0" err="1">
                <a:solidFill>
                  <a:schemeClr val="accent2">
                    <a:lumMod val="50000"/>
                  </a:schemeClr>
                </a:solidFill>
                <a:latin typeface="Tempus Sans ITC" pitchFamily="82" charset="0"/>
                <a:cs typeface="Arial" panose="020B0604020202020204" pitchFamily="34" charset="0"/>
              </a:rPr>
              <a:t>ap</a:t>
            </a:r>
            <a:r>
              <a:rPr lang="en-US" sz="3200" b="1" dirty="0">
                <a:solidFill>
                  <a:schemeClr val="accent2">
                    <a:lumMod val="50000"/>
                  </a:schemeClr>
                </a:solidFill>
                <a:latin typeface="Tempus Sans ITC" pitchFamily="82" charset="0"/>
                <a:cs typeface="Arial" panose="020B0604020202020204" pitchFamily="34" charset="0"/>
              </a:rPr>
              <a:t>, </a:t>
            </a:r>
            <a:r>
              <a:rPr lang="en-US" sz="3200" b="1" dirty="0">
                <a:solidFill>
                  <a:srgbClr val="FF0000"/>
                </a:solidFill>
                <a:latin typeface="Tempus Sans ITC" pitchFamily="82" charset="0"/>
                <a:cs typeface="Arial" panose="020B0604020202020204" pitchFamily="34" charset="0"/>
              </a:rPr>
              <a:t>R</a:t>
            </a:r>
            <a:r>
              <a:rPr lang="en-US" sz="3200" b="1" dirty="0">
                <a:solidFill>
                  <a:schemeClr val="accent2">
                    <a:lumMod val="50000"/>
                  </a:schemeClr>
                </a:solidFill>
                <a:latin typeface="Tempus Sans ITC" pitchFamily="82" charset="0"/>
                <a:cs typeface="Arial" panose="020B0604020202020204" pitchFamily="34" charset="0"/>
              </a:rPr>
              <a:t>aise and </a:t>
            </a:r>
            <a:r>
              <a:rPr lang="en-US" sz="3200" b="1" dirty="0">
                <a:solidFill>
                  <a:srgbClr val="FF0000"/>
                </a:solidFill>
                <a:latin typeface="Tempus Sans ITC" pitchFamily="82" charset="0"/>
                <a:cs typeface="Arial" panose="020B0604020202020204" pitchFamily="34" charset="0"/>
              </a:rPr>
              <a:t>R</a:t>
            </a:r>
            <a:r>
              <a:rPr lang="en-US" sz="3200" b="1" dirty="0">
                <a:solidFill>
                  <a:schemeClr val="accent2">
                    <a:lumMod val="50000"/>
                  </a:schemeClr>
                </a:solidFill>
                <a:latin typeface="Tempus Sans ITC" pitchFamily="82" charset="0"/>
                <a:cs typeface="Arial" panose="020B0604020202020204" pitchFamily="34" charset="0"/>
              </a:rPr>
              <a:t>epeat</a:t>
            </a:r>
          </a:p>
          <a:p>
            <a:pPr marL="457200" indent="-457200" eaLnBrk="1" hangingPunct="1">
              <a:spcBef>
                <a:spcPct val="50000"/>
              </a:spcBef>
              <a:buFontTx/>
              <a:buAutoNum type="arabicPeriod"/>
              <a:defRPr/>
            </a:pPr>
            <a:r>
              <a:rPr lang="en-US" sz="3200" b="1" dirty="0">
                <a:solidFill>
                  <a:schemeClr val="accent2">
                    <a:lumMod val="50000"/>
                  </a:schemeClr>
                </a:solidFill>
                <a:latin typeface="Tempus Sans ITC" pitchFamily="82" charset="0"/>
                <a:cs typeface="Arial" panose="020B0604020202020204" pitchFamily="34" charset="0"/>
              </a:rPr>
              <a:t>Raise head </a:t>
            </a:r>
            <a:r>
              <a:rPr lang="en-US" sz="3200" b="1" i="1" u="sng" dirty="0">
                <a:solidFill>
                  <a:srgbClr val="FF0000"/>
                </a:solidFill>
                <a:latin typeface="Tempus Sans ITC" pitchFamily="82" charset="0"/>
                <a:cs typeface="Arial" panose="020B0604020202020204" pitchFamily="34" charset="0"/>
              </a:rPr>
              <a:t>or</a:t>
            </a:r>
            <a:r>
              <a:rPr lang="en-US" sz="3200" b="1" dirty="0">
                <a:solidFill>
                  <a:schemeClr val="accent2">
                    <a:lumMod val="50000"/>
                  </a:schemeClr>
                </a:solidFill>
                <a:latin typeface="Tempus Sans ITC" pitchFamily="82" charset="0"/>
                <a:cs typeface="Arial" panose="020B0604020202020204" pitchFamily="34" charset="0"/>
              </a:rPr>
              <a:t> legs only and exhale during raise</a:t>
            </a:r>
          </a:p>
          <a:p>
            <a:pPr marL="457200" indent="-457200" eaLnBrk="1" hangingPunct="1">
              <a:spcBef>
                <a:spcPct val="50000"/>
              </a:spcBef>
              <a:buFontTx/>
              <a:buAutoNum type="arabicPeriod"/>
              <a:defRPr/>
            </a:pPr>
            <a:r>
              <a:rPr lang="en-US" sz="3200" b="1" dirty="0">
                <a:solidFill>
                  <a:schemeClr val="accent2">
                    <a:lumMod val="50000"/>
                  </a:schemeClr>
                </a:solidFill>
                <a:latin typeface="Tempus Sans ITC" pitchFamily="82" charset="0"/>
                <a:cs typeface="Arial" panose="020B0604020202020204" pitchFamily="34" charset="0"/>
              </a:rPr>
              <a:t>Hold 10 seconds</a:t>
            </a:r>
          </a:p>
          <a:p>
            <a:pPr marL="457200" indent="-457200" eaLnBrk="1" hangingPunct="1">
              <a:spcBef>
                <a:spcPct val="50000"/>
              </a:spcBef>
              <a:buFontTx/>
              <a:buAutoNum type="arabicPeriod"/>
              <a:defRPr/>
            </a:pPr>
            <a:r>
              <a:rPr lang="en-US" sz="3200" b="1" dirty="0">
                <a:solidFill>
                  <a:schemeClr val="accent2">
                    <a:lumMod val="50000"/>
                  </a:schemeClr>
                </a:solidFill>
                <a:latin typeface="Tempus Sans ITC" pitchFamily="82" charset="0"/>
                <a:cs typeface="Arial" panose="020B0604020202020204" pitchFamily="34" charset="0"/>
              </a:rPr>
              <a:t>Start with 5 to 10 reps</a:t>
            </a:r>
          </a:p>
          <a:p>
            <a:pPr marL="457200" indent="-457200" eaLnBrk="1" hangingPunct="1">
              <a:spcBef>
                <a:spcPct val="50000"/>
              </a:spcBef>
              <a:buFontTx/>
              <a:buAutoNum type="arabicPeriod"/>
              <a:defRPr/>
            </a:pPr>
            <a:r>
              <a:rPr lang="en-US" sz="3200" b="1" dirty="0">
                <a:solidFill>
                  <a:schemeClr val="accent2">
                    <a:lumMod val="50000"/>
                  </a:schemeClr>
                </a:solidFill>
                <a:latin typeface="Tempus Sans ITC" pitchFamily="82" charset="0"/>
                <a:cs typeface="Arial" panose="020B0604020202020204" pitchFamily="34" charset="0"/>
              </a:rPr>
              <a:t>Do at least one time daily</a:t>
            </a:r>
          </a:p>
          <a:p>
            <a:pPr marL="457200" indent="-457200" eaLnBrk="1" hangingPunct="1">
              <a:spcBef>
                <a:spcPct val="50000"/>
              </a:spcBef>
              <a:buFontTx/>
              <a:buAutoNum type="arabicPeriod"/>
              <a:defRPr/>
            </a:pPr>
            <a:r>
              <a:rPr lang="en-US" sz="3200" b="1" dirty="0">
                <a:solidFill>
                  <a:schemeClr val="accent2">
                    <a:lumMod val="50000"/>
                  </a:schemeClr>
                </a:solidFill>
                <a:latin typeface="Tempus Sans ITC" pitchFamily="82" charset="0"/>
                <a:cs typeface="Arial" panose="020B0604020202020204" pitchFamily="34" charset="0"/>
              </a:rPr>
              <a:t>…more is better</a:t>
            </a:r>
          </a:p>
        </p:txBody>
      </p:sp>
    </p:spTree>
  </p:cSld>
  <p:clrMapOvr>
    <a:masterClrMapping/>
  </p:clrMapOvr>
  <p:transition spd="slow">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0"/>
            <a:ext cx="7772400" cy="1143000"/>
          </a:xfrm>
        </p:spPr>
        <p:txBody>
          <a:bodyPr/>
          <a:lstStyle/>
          <a:p>
            <a:pPr eaLnBrk="1" hangingPunct="1"/>
            <a:r>
              <a:rPr lang="en-US" b="1">
                <a:ln>
                  <a:noFill/>
                </a:ln>
              </a:rPr>
              <a:t>Diastasis Recti Closure</a:t>
            </a:r>
          </a:p>
        </p:txBody>
      </p:sp>
      <p:sp>
        <p:nvSpPr>
          <p:cNvPr id="34819" name="Slide Number Placeholder 4"/>
          <p:cNvSpPr>
            <a:spLocks noGrp="1"/>
          </p:cNvSpPr>
          <p:nvPr>
            <p:ph type="sldNum" sz="quarter" idx="12"/>
          </p:nvPr>
        </p:nvSpPr>
        <p:spPr bwMode="auto">
          <a:xfrm>
            <a:off x="6553200" y="6248400"/>
            <a:ext cx="1905000" cy="457200"/>
          </a:xfrm>
          <a:noFill/>
          <a:ln>
            <a:miter lim="800000"/>
            <a:headEnd/>
            <a:tailEnd/>
          </a:ln>
        </p:spPr>
        <p:txBody>
          <a:bodyPr/>
          <a:lstStyle/>
          <a:p>
            <a:fld id="{925F5013-281A-4AF0-8139-845B9E5F231D}" type="slidenum">
              <a:rPr lang="en-US" sz="2400">
                <a:solidFill>
                  <a:schemeClr val="accent2"/>
                </a:solidFill>
                <a:latin typeface="Times" pitchFamily="18" charset="0"/>
              </a:rPr>
              <a:pPr/>
              <a:t>23</a:t>
            </a:fld>
            <a:endParaRPr lang="en-US" sz="2400">
              <a:solidFill>
                <a:schemeClr val="accent2"/>
              </a:solidFill>
              <a:latin typeface="Times" pitchFamily="18" charset="0"/>
            </a:endParaRPr>
          </a:p>
        </p:txBody>
      </p:sp>
      <p:sp>
        <p:nvSpPr>
          <p:cNvPr id="23556" name="Text Box 3"/>
          <p:cNvSpPr txBox="1">
            <a:spLocks noChangeArrowheads="1"/>
          </p:cNvSpPr>
          <p:nvPr/>
        </p:nvSpPr>
        <p:spPr bwMode="auto">
          <a:xfrm>
            <a:off x="665163" y="1679575"/>
            <a:ext cx="8077200" cy="4032250"/>
          </a:xfrm>
          <a:prstGeom prst="rect">
            <a:avLst/>
          </a:prstGeom>
          <a:noFill/>
          <a:ln w="9525">
            <a:noFill/>
            <a:miter lim="800000"/>
            <a:headEnd/>
            <a:tailEnd/>
          </a:ln>
        </p:spPr>
        <p:txBody>
          <a:bodyPr>
            <a:spAutoFit/>
          </a:bodyPr>
          <a:lstStyle/>
          <a:p>
            <a:pPr marL="457200" indent="-457200" algn="ctr" eaLnBrk="1" hangingPunct="1">
              <a:spcBef>
                <a:spcPct val="50000"/>
              </a:spcBef>
              <a:defRPr/>
            </a:pPr>
            <a:r>
              <a:rPr lang="en-US" sz="3200" b="1" u="sng" dirty="0">
                <a:solidFill>
                  <a:schemeClr val="accent2">
                    <a:lumMod val="50000"/>
                  </a:schemeClr>
                </a:solidFill>
                <a:latin typeface="Tempus Sans ITC" pitchFamily="82" charset="0"/>
                <a:cs typeface="Arial" panose="020B0604020202020204" pitchFamily="34" charset="0"/>
              </a:rPr>
              <a:t>Protect the abdomen</a:t>
            </a:r>
            <a:r>
              <a:rPr lang="en-US" sz="3200" b="1" dirty="0">
                <a:solidFill>
                  <a:schemeClr val="accent2">
                    <a:lumMod val="50000"/>
                  </a:schemeClr>
                </a:solidFill>
                <a:latin typeface="Tempus Sans ITC" pitchFamily="82" charset="0"/>
                <a:cs typeface="Arial" panose="020B0604020202020204" pitchFamily="34" charset="0"/>
              </a:rPr>
              <a:t> </a:t>
            </a:r>
          </a:p>
          <a:p>
            <a:pPr marL="457200" indent="-457200" eaLnBrk="1" hangingPunct="1">
              <a:spcBef>
                <a:spcPct val="50000"/>
              </a:spcBef>
              <a:buClr>
                <a:srgbClr val="910051"/>
              </a:buClr>
              <a:buFont typeface="Wingdings" pitchFamily="2" charset="2"/>
              <a:buChar char="ü"/>
              <a:defRPr/>
            </a:pPr>
            <a:r>
              <a:rPr lang="en-US" sz="3200" b="1" dirty="0">
                <a:solidFill>
                  <a:schemeClr val="accent2">
                    <a:lumMod val="50000"/>
                  </a:schemeClr>
                </a:solidFill>
                <a:latin typeface="Tempus Sans ITC" pitchFamily="82" charset="0"/>
                <a:cs typeface="Arial" panose="020B0604020202020204" pitchFamily="34" charset="0"/>
              </a:rPr>
              <a:t>Protect abdomen during cough or sneeze</a:t>
            </a:r>
          </a:p>
          <a:p>
            <a:pPr marL="457200" indent="-457200" eaLnBrk="1" hangingPunct="1">
              <a:spcBef>
                <a:spcPct val="50000"/>
              </a:spcBef>
              <a:buClr>
                <a:srgbClr val="910051"/>
              </a:buClr>
              <a:buFont typeface="Wingdings" pitchFamily="2" charset="2"/>
              <a:buChar char="ü"/>
              <a:defRPr/>
            </a:pPr>
            <a:r>
              <a:rPr lang="en-US" sz="3200" b="1" dirty="0">
                <a:solidFill>
                  <a:schemeClr val="accent2">
                    <a:lumMod val="50000"/>
                  </a:schemeClr>
                </a:solidFill>
                <a:latin typeface="Tempus Sans ITC" pitchFamily="82" charset="0"/>
                <a:cs typeface="Arial" panose="020B0604020202020204" pitchFamily="34" charset="0"/>
              </a:rPr>
              <a:t>Support abdomen during B.M.s</a:t>
            </a:r>
          </a:p>
          <a:p>
            <a:pPr marL="457200" indent="-457200" eaLnBrk="1" hangingPunct="1">
              <a:spcBef>
                <a:spcPct val="50000"/>
              </a:spcBef>
              <a:buClr>
                <a:srgbClr val="910051"/>
              </a:buClr>
              <a:buFont typeface="Wingdings" pitchFamily="2" charset="2"/>
              <a:buChar char="ü"/>
              <a:defRPr/>
            </a:pPr>
            <a:r>
              <a:rPr lang="en-US" sz="3200" b="1" dirty="0">
                <a:solidFill>
                  <a:schemeClr val="accent2">
                    <a:lumMod val="50000"/>
                  </a:schemeClr>
                </a:solidFill>
                <a:latin typeface="Tempus Sans ITC" pitchFamily="82" charset="0"/>
                <a:cs typeface="Arial" panose="020B0604020202020204" pitchFamily="34" charset="0"/>
              </a:rPr>
              <a:t>Avoid engaging abdominal </a:t>
            </a:r>
            <a:r>
              <a:rPr lang="en-US" sz="3200" b="1" dirty="0" err="1">
                <a:solidFill>
                  <a:schemeClr val="accent2">
                    <a:lumMod val="50000"/>
                  </a:schemeClr>
                </a:solidFill>
                <a:latin typeface="Tempus Sans ITC" pitchFamily="82" charset="0"/>
                <a:cs typeface="Arial" panose="020B0604020202020204" pitchFamily="34" charset="0"/>
              </a:rPr>
              <a:t>obliques</a:t>
            </a:r>
            <a:endParaRPr lang="en-US" sz="3200" b="1" dirty="0">
              <a:solidFill>
                <a:schemeClr val="accent2">
                  <a:lumMod val="50000"/>
                </a:schemeClr>
              </a:solidFill>
              <a:latin typeface="Tempus Sans ITC" pitchFamily="82" charset="0"/>
              <a:cs typeface="Arial" panose="020B0604020202020204" pitchFamily="34" charset="0"/>
            </a:endParaRPr>
          </a:p>
          <a:p>
            <a:pPr marL="457200" indent="-457200" eaLnBrk="1" hangingPunct="1">
              <a:spcBef>
                <a:spcPct val="50000"/>
              </a:spcBef>
              <a:buClr>
                <a:srgbClr val="910051"/>
              </a:buClr>
              <a:buFont typeface="Wingdings" pitchFamily="2" charset="2"/>
              <a:buChar char="ü"/>
              <a:defRPr/>
            </a:pPr>
            <a:r>
              <a:rPr lang="en-US" sz="3200" b="1" dirty="0" err="1">
                <a:solidFill>
                  <a:schemeClr val="accent2">
                    <a:lumMod val="50000"/>
                  </a:schemeClr>
                </a:solidFill>
                <a:latin typeface="Tempus Sans ITC" pitchFamily="82" charset="0"/>
                <a:cs typeface="Arial" panose="020B0604020202020204" pitchFamily="34" charset="0"/>
              </a:rPr>
              <a:t>TrAbd</a:t>
            </a:r>
            <a:r>
              <a:rPr lang="en-US" sz="3200" b="1" dirty="0">
                <a:solidFill>
                  <a:schemeClr val="accent2">
                    <a:lumMod val="50000"/>
                  </a:schemeClr>
                </a:solidFill>
                <a:latin typeface="Tempus Sans ITC" pitchFamily="82" charset="0"/>
                <a:cs typeface="Arial" panose="020B0604020202020204" pitchFamily="34" charset="0"/>
              </a:rPr>
              <a:t> may also have a separating effect if worked vigorously</a:t>
            </a:r>
          </a:p>
        </p:txBody>
      </p:sp>
    </p:spTree>
  </p:cSld>
  <p:clrMapOvr>
    <a:masterClrMapping/>
  </p:clrMapOvr>
  <p:transition spd="slow">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0"/>
            <a:ext cx="7772400" cy="1143000"/>
          </a:xfrm>
        </p:spPr>
        <p:txBody>
          <a:bodyPr/>
          <a:lstStyle/>
          <a:p>
            <a:pPr eaLnBrk="1" hangingPunct="1"/>
            <a:r>
              <a:rPr lang="en-US" b="1">
                <a:ln>
                  <a:noFill/>
                </a:ln>
              </a:rPr>
              <a:t>Pelvic </a:t>
            </a:r>
            <a:r>
              <a:rPr lang="en-US" b="1" i="1" u="sng">
                <a:ln>
                  <a:noFill/>
                </a:ln>
              </a:rPr>
              <a:t>Weakness</a:t>
            </a:r>
            <a:r>
              <a:rPr lang="en-US" b="1">
                <a:ln>
                  <a:noFill/>
                </a:ln>
              </a:rPr>
              <a:t> Posture</a:t>
            </a:r>
          </a:p>
        </p:txBody>
      </p:sp>
      <p:sp>
        <p:nvSpPr>
          <p:cNvPr id="36867" name="Slide Number Placeholder 4"/>
          <p:cNvSpPr>
            <a:spLocks noGrp="1"/>
          </p:cNvSpPr>
          <p:nvPr>
            <p:ph type="sldNum" sz="quarter" idx="12"/>
          </p:nvPr>
        </p:nvSpPr>
        <p:spPr bwMode="auto">
          <a:xfrm>
            <a:off x="6553200" y="6248400"/>
            <a:ext cx="1905000" cy="457200"/>
          </a:xfrm>
          <a:noFill/>
          <a:ln>
            <a:miter lim="800000"/>
            <a:headEnd/>
            <a:tailEnd/>
          </a:ln>
        </p:spPr>
        <p:txBody>
          <a:bodyPr/>
          <a:lstStyle/>
          <a:p>
            <a:fld id="{3F8B8FE9-2E0D-4875-ABAD-5117FC06BAB5}" type="slidenum">
              <a:rPr lang="en-US" sz="2400">
                <a:solidFill>
                  <a:schemeClr val="accent2"/>
                </a:solidFill>
                <a:latin typeface="Times" pitchFamily="18" charset="0"/>
              </a:rPr>
              <a:pPr/>
              <a:t>24</a:t>
            </a:fld>
            <a:endParaRPr lang="en-US" sz="2400">
              <a:solidFill>
                <a:schemeClr val="accent2"/>
              </a:solidFill>
              <a:latin typeface="Times" pitchFamily="18" charset="0"/>
            </a:endParaRPr>
          </a:p>
        </p:txBody>
      </p:sp>
      <p:pic>
        <p:nvPicPr>
          <p:cNvPr id="36868" name="Picture 3" descr="~AUT0006"/>
          <p:cNvPicPr>
            <a:picLocks noChangeAspect="1" noChangeArrowheads="1"/>
          </p:cNvPicPr>
          <p:nvPr/>
        </p:nvPicPr>
        <p:blipFill>
          <a:blip r:embed="rId2" cstate="print"/>
          <a:srcRect/>
          <a:stretch>
            <a:fillRect/>
          </a:stretch>
        </p:blipFill>
        <p:spPr bwMode="auto">
          <a:xfrm>
            <a:off x="1011238" y="931863"/>
            <a:ext cx="6130925" cy="5486400"/>
          </a:xfrm>
          <a:prstGeom prst="rect">
            <a:avLst/>
          </a:prstGeom>
          <a:noFill/>
          <a:ln w="12700" cap="sq">
            <a:noFill/>
            <a:miter lim="800000"/>
            <a:headEnd type="none" w="sm" len="sm"/>
            <a:tailEnd type="none" w="sm" len="sm"/>
          </a:ln>
        </p:spPr>
      </p:pic>
      <p:sp>
        <p:nvSpPr>
          <p:cNvPr id="36869" name="AutoShape 4"/>
          <p:cNvSpPr>
            <a:spLocks noChangeArrowheads="1"/>
          </p:cNvSpPr>
          <p:nvPr/>
        </p:nvSpPr>
        <p:spPr bwMode="auto">
          <a:xfrm>
            <a:off x="1676400" y="5837238"/>
            <a:ext cx="609600" cy="609600"/>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787" y="16551"/>
                </a:moveTo>
                <a:cubicBezTo>
                  <a:pt x="19120" y="14931"/>
                  <a:pt x="19850" y="12898"/>
                  <a:pt x="19850" y="10800"/>
                </a:cubicBezTo>
                <a:cubicBezTo>
                  <a:pt x="19850" y="5801"/>
                  <a:pt x="15798" y="1750"/>
                  <a:pt x="10800" y="1750"/>
                </a:cubicBezTo>
                <a:cubicBezTo>
                  <a:pt x="8701" y="1749"/>
                  <a:pt x="6668" y="2479"/>
                  <a:pt x="5048" y="3812"/>
                </a:cubicBezTo>
                <a:lnTo>
                  <a:pt x="17787" y="16551"/>
                </a:lnTo>
                <a:close/>
                <a:moveTo>
                  <a:pt x="3812" y="5048"/>
                </a:moveTo>
                <a:cubicBezTo>
                  <a:pt x="2479" y="6668"/>
                  <a:pt x="1750" y="8701"/>
                  <a:pt x="1750" y="10799"/>
                </a:cubicBezTo>
                <a:cubicBezTo>
                  <a:pt x="1750" y="15798"/>
                  <a:pt x="5801" y="19850"/>
                  <a:pt x="10800" y="19850"/>
                </a:cubicBezTo>
                <a:cubicBezTo>
                  <a:pt x="12898" y="19850"/>
                  <a:pt x="14931" y="19120"/>
                  <a:pt x="16551" y="17787"/>
                </a:cubicBezTo>
                <a:lnTo>
                  <a:pt x="3812" y="5048"/>
                </a:lnTo>
                <a:close/>
              </a:path>
            </a:pathLst>
          </a:custGeom>
          <a:solidFill>
            <a:schemeClr val="bg2"/>
          </a:solidFill>
          <a:ln w="9525">
            <a:solidFill>
              <a:schemeClr val="tx1"/>
            </a:solidFill>
            <a:miter lim="800000"/>
            <a:headEnd/>
            <a:tailEnd/>
          </a:ln>
        </p:spPr>
        <p:txBody>
          <a:bodyPr wrap="none" anchor="ctr"/>
          <a:lstStyle/>
          <a:p>
            <a:endParaRPr lang="en-US"/>
          </a:p>
        </p:txBody>
      </p:sp>
    </p:spTree>
  </p:cSld>
  <p:clrMapOvr>
    <a:masterClrMapping/>
  </p:clrMapOvr>
  <p:transition spd="slow">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85800" y="0"/>
            <a:ext cx="7772400" cy="1143000"/>
          </a:xfrm>
        </p:spPr>
        <p:txBody>
          <a:bodyPr/>
          <a:lstStyle/>
          <a:p>
            <a:pPr eaLnBrk="1" hangingPunct="1"/>
            <a:r>
              <a:rPr lang="en-US" b="1">
                <a:ln>
                  <a:noFill/>
                </a:ln>
              </a:rPr>
              <a:t>Pelvic Abdominal Dysfunction</a:t>
            </a:r>
          </a:p>
        </p:txBody>
      </p:sp>
      <p:sp>
        <p:nvSpPr>
          <p:cNvPr id="37891" name="Slide Number Placeholder 4"/>
          <p:cNvSpPr>
            <a:spLocks noGrp="1"/>
          </p:cNvSpPr>
          <p:nvPr>
            <p:ph type="sldNum" sz="quarter" idx="12"/>
          </p:nvPr>
        </p:nvSpPr>
        <p:spPr bwMode="auto">
          <a:xfrm>
            <a:off x="6553200" y="6248400"/>
            <a:ext cx="1905000" cy="457200"/>
          </a:xfrm>
          <a:noFill/>
          <a:ln>
            <a:miter lim="800000"/>
            <a:headEnd/>
            <a:tailEnd/>
          </a:ln>
        </p:spPr>
        <p:txBody>
          <a:bodyPr/>
          <a:lstStyle/>
          <a:p>
            <a:fld id="{2B725FA6-CB01-4139-AC8E-F84642081763}" type="slidenum">
              <a:rPr lang="en-US" sz="2400">
                <a:solidFill>
                  <a:schemeClr val="accent2"/>
                </a:solidFill>
                <a:latin typeface="Times" pitchFamily="18" charset="0"/>
              </a:rPr>
              <a:pPr/>
              <a:t>25</a:t>
            </a:fld>
            <a:endParaRPr lang="en-US" sz="2400">
              <a:solidFill>
                <a:schemeClr val="accent2"/>
              </a:solidFill>
              <a:latin typeface="Times" pitchFamily="18" charset="0"/>
            </a:endParaRPr>
          </a:p>
        </p:txBody>
      </p:sp>
      <p:pic>
        <p:nvPicPr>
          <p:cNvPr id="37892" name="Picture 3" descr="Preg"/>
          <p:cNvPicPr>
            <a:picLocks noChangeAspect="1" noChangeArrowheads="1"/>
          </p:cNvPicPr>
          <p:nvPr/>
        </p:nvPicPr>
        <p:blipFill>
          <a:blip r:embed="rId2" cstate="print">
            <a:lum bright="-12000"/>
          </a:blip>
          <a:srcRect l="27272" r="24243"/>
          <a:stretch>
            <a:fillRect/>
          </a:stretch>
        </p:blipFill>
        <p:spPr bwMode="auto">
          <a:xfrm>
            <a:off x="5181600" y="1371600"/>
            <a:ext cx="3048000" cy="4108450"/>
          </a:xfrm>
          <a:prstGeom prst="rect">
            <a:avLst/>
          </a:prstGeom>
          <a:noFill/>
          <a:ln w="9525">
            <a:noFill/>
            <a:miter lim="800000"/>
            <a:headEnd/>
            <a:tailEnd/>
          </a:ln>
        </p:spPr>
      </p:pic>
      <p:pic>
        <p:nvPicPr>
          <p:cNvPr id="37893" name="Picture 4" descr="Preg"/>
          <p:cNvPicPr>
            <a:picLocks noChangeAspect="1" noChangeArrowheads="1"/>
          </p:cNvPicPr>
          <p:nvPr/>
        </p:nvPicPr>
        <p:blipFill>
          <a:blip r:embed="rId3" cstate="print">
            <a:lum bright="-12000"/>
          </a:blip>
          <a:srcRect l="20000" r="13750"/>
          <a:stretch>
            <a:fillRect/>
          </a:stretch>
        </p:blipFill>
        <p:spPr bwMode="auto">
          <a:xfrm>
            <a:off x="228600" y="1371600"/>
            <a:ext cx="4084638" cy="4114800"/>
          </a:xfrm>
          <a:prstGeom prst="rect">
            <a:avLst/>
          </a:prstGeom>
          <a:noFill/>
          <a:ln w="9525">
            <a:noFill/>
            <a:miter lim="800000"/>
            <a:headEnd/>
            <a:tailEnd/>
          </a:ln>
        </p:spPr>
      </p:pic>
      <p:sp>
        <p:nvSpPr>
          <p:cNvPr id="25606" name="Text Box 5"/>
          <p:cNvSpPr txBox="1">
            <a:spLocks noChangeArrowheads="1"/>
          </p:cNvSpPr>
          <p:nvPr/>
        </p:nvSpPr>
        <p:spPr bwMode="auto">
          <a:xfrm>
            <a:off x="1066800" y="914400"/>
            <a:ext cx="7315200" cy="519113"/>
          </a:xfrm>
          <a:prstGeom prst="rect">
            <a:avLst/>
          </a:prstGeom>
          <a:noFill/>
          <a:ln w="9525">
            <a:noFill/>
            <a:miter lim="800000"/>
            <a:headEnd/>
            <a:tailEnd/>
          </a:ln>
        </p:spPr>
        <p:txBody>
          <a:bodyPr>
            <a:spAutoFit/>
          </a:bodyPr>
          <a:lstStyle/>
          <a:p>
            <a:pPr eaLnBrk="1" hangingPunct="1">
              <a:spcBef>
                <a:spcPct val="50000"/>
              </a:spcBef>
              <a:defRPr/>
            </a:pPr>
            <a:r>
              <a:rPr lang="en-US" sz="2800" b="1" dirty="0">
                <a:solidFill>
                  <a:schemeClr val="accent2">
                    <a:lumMod val="50000"/>
                  </a:schemeClr>
                </a:solidFill>
                <a:latin typeface="Tempus Sans ITC" pitchFamily="82" charset="0"/>
                <a:cs typeface="Arial" panose="020B0604020202020204" pitchFamily="34" charset="0"/>
              </a:rPr>
              <a:t>First</a:t>
            </a:r>
            <a:r>
              <a:rPr lang="en-US" sz="2800" b="1" dirty="0">
                <a:solidFill>
                  <a:schemeClr val="accent2">
                    <a:lumMod val="50000"/>
                  </a:schemeClr>
                </a:solidFill>
                <a:cs typeface="Arial" panose="020B0604020202020204" pitchFamily="34" charset="0"/>
              </a:rPr>
              <a:t> </a:t>
            </a:r>
            <a:r>
              <a:rPr lang="en-US" sz="2800" b="1" dirty="0">
                <a:solidFill>
                  <a:schemeClr val="accent2">
                    <a:lumMod val="50000"/>
                  </a:schemeClr>
                </a:solidFill>
                <a:latin typeface="Tempus Sans ITC" pitchFamily="82" charset="0"/>
                <a:cs typeface="Arial" panose="020B0604020202020204" pitchFamily="34" charset="0"/>
              </a:rPr>
              <a:t>pregnancy; 16 weeks gestation</a:t>
            </a:r>
          </a:p>
        </p:txBody>
      </p:sp>
      <p:sp>
        <p:nvSpPr>
          <p:cNvPr id="25607" name="Text Box 6"/>
          <p:cNvSpPr txBox="1">
            <a:spLocks noChangeArrowheads="1"/>
          </p:cNvSpPr>
          <p:nvPr/>
        </p:nvSpPr>
        <p:spPr bwMode="auto">
          <a:xfrm>
            <a:off x="1570038" y="5622925"/>
            <a:ext cx="5486400" cy="946150"/>
          </a:xfrm>
          <a:prstGeom prst="rect">
            <a:avLst/>
          </a:prstGeom>
          <a:noFill/>
          <a:ln w="9525">
            <a:noFill/>
            <a:miter lim="800000"/>
            <a:headEnd/>
            <a:tailEnd/>
          </a:ln>
        </p:spPr>
        <p:txBody>
          <a:bodyPr>
            <a:spAutoFit/>
          </a:bodyPr>
          <a:lstStyle/>
          <a:p>
            <a:pPr eaLnBrk="1" hangingPunct="1">
              <a:spcBef>
                <a:spcPct val="50000"/>
              </a:spcBef>
              <a:defRPr/>
            </a:pPr>
            <a:r>
              <a:rPr lang="en-US" sz="2800" b="1" dirty="0">
                <a:solidFill>
                  <a:schemeClr val="accent2">
                    <a:lumMod val="50000"/>
                  </a:schemeClr>
                </a:solidFill>
                <a:latin typeface="Tempus Sans ITC" pitchFamily="82" charset="0"/>
                <a:cs typeface="Arial" panose="020B0604020202020204" pitchFamily="34" charset="0"/>
              </a:rPr>
              <a:t>This is an incompetent abdomen with chronic postural dysfunction</a:t>
            </a:r>
          </a:p>
        </p:txBody>
      </p:sp>
      <p:sp>
        <p:nvSpPr>
          <p:cNvPr id="8" name="Right Arrow 7"/>
          <p:cNvSpPr/>
          <p:nvPr/>
        </p:nvSpPr>
        <p:spPr bwMode="auto">
          <a:xfrm>
            <a:off x="5334000" y="3352800"/>
            <a:ext cx="609600" cy="228600"/>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a:lstStyle/>
          <a:p>
            <a:pPr>
              <a:defRPr/>
            </a:pPr>
            <a:endParaRPr lang="en-US" dirty="0">
              <a:solidFill>
                <a:schemeClr val="accent2">
                  <a:lumMod val="50000"/>
                </a:schemeClr>
              </a:solidFill>
              <a:latin typeface="Times" charset="0"/>
              <a:cs typeface="Arial" panose="020B0604020202020204" pitchFamily="34" charset="0"/>
            </a:endParaRPr>
          </a:p>
        </p:txBody>
      </p:sp>
      <p:sp>
        <p:nvSpPr>
          <p:cNvPr id="9" name="Right Arrow 8"/>
          <p:cNvSpPr/>
          <p:nvPr/>
        </p:nvSpPr>
        <p:spPr bwMode="auto">
          <a:xfrm rot="10800000">
            <a:off x="5181600" y="2209800"/>
            <a:ext cx="609600" cy="228600"/>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a:lstStyle/>
          <a:p>
            <a:pPr>
              <a:defRPr/>
            </a:pPr>
            <a:endParaRPr lang="en-US" dirty="0">
              <a:solidFill>
                <a:schemeClr val="accent2">
                  <a:lumMod val="50000"/>
                </a:schemeClr>
              </a:solidFill>
              <a:latin typeface="Times" charset="0"/>
              <a:cs typeface="Arial" panose="020B0604020202020204" pitchFamily="34" charset="0"/>
            </a:endParaRPr>
          </a:p>
        </p:txBody>
      </p:sp>
      <p:sp>
        <p:nvSpPr>
          <p:cNvPr id="10" name="Right Arrow 9"/>
          <p:cNvSpPr/>
          <p:nvPr/>
        </p:nvSpPr>
        <p:spPr bwMode="auto">
          <a:xfrm>
            <a:off x="5638800" y="1371600"/>
            <a:ext cx="609600" cy="228600"/>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a:lstStyle/>
          <a:p>
            <a:pPr>
              <a:defRPr/>
            </a:pPr>
            <a:endParaRPr lang="en-US" dirty="0">
              <a:solidFill>
                <a:schemeClr val="accent2">
                  <a:lumMod val="50000"/>
                </a:schemeClr>
              </a:solidFill>
              <a:latin typeface="Times" charset="0"/>
              <a:cs typeface="Arial" panose="020B0604020202020204" pitchFamily="34" charset="0"/>
            </a:endParaRPr>
          </a:p>
        </p:txBody>
      </p:sp>
    </p:spTree>
  </p:cSld>
  <p:clrMapOvr>
    <a:masterClrMapping/>
  </p:clrMapOvr>
  <p:transition spd="slow">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066800" y="-528638"/>
            <a:ext cx="7704138" cy="1981201"/>
          </a:xfrm>
        </p:spPr>
        <p:txBody>
          <a:bodyPr/>
          <a:lstStyle/>
          <a:p>
            <a:pPr eaLnBrk="1" hangingPunct="1"/>
            <a:r>
              <a:rPr lang="en-US" b="1">
                <a:ln>
                  <a:noFill/>
                </a:ln>
              </a:rPr>
              <a:t>What Does It Feel Like?</a:t>
            </a:r>
          </a:p>
        </p:txBody>
      </p:sp>
      <p:sp>
        <p:nvSpPr>
          <p:cNvPr id="26628" name="Rectangle 3"/>
          <p:cNvSpPr>
            <a:spLocks noGrp="1" noChangeArrowheads="1"/>
          </p:cNvSpPr>
          <p:nvPr>
            <p:ph idx="1"/>
          </p:nvPr>
        </p:nvSpPr>
        <p:spPr>
          <a:xfrm>
            <a:off x="533400" y="1452563"/>
            <a:ext cx="7543800" cy="4114800"/>
          </a:xfrm>
        </p:spPr>
        <p:txBody>
          <a:bodyPr rtlCol="0">
            <a:normAutofit lnSpcReduction="10000"/>
          </a:bodyPr>
          <a:lstStyle/>
          <a:p>
            <a:pPr eaLnBrk="1" fontAlgn="auto" hangingPunct="1">
              <a:buClr>
                <a:schemeClr val="accent1">
                  <a:lumMod val="75000"/>
                </a:schemeClr>
              </a:buClr>
              <a:buFontTx/>
              <a:buNone/>
              <a:defRPr/>
            </a:pPr>
            <a:r>
              <a:rPr lang="en-US" b="1" dirty="0">
                <a:solidFill>
                  <a:schemeClr val="accent2">
                    <a:lumMod val="50000"/>
                  </a:schemeClr>
                </a:solidFill>
              </a:rPr>
              <a:t>      </a:t>
            </a:r>
            <a:r>
              <a:rPr lang="en-US" sz="3200" b="1" dirty="0">
                <a:solidFill>
                  <a:schemeClr val="accent2">
                    <a:lumMod val="50000"/>
                  </a:schemeClr>
                </a:solidFill>
              </a:rPr>
              <a:t> </a:t>
            </a:r>
            <a:r>
              <a:rPr lang="en-US" sz="3200" b="1" i="1" u="sng" dirty="0">
                <a:solidFill>
                  <a:srgbClr val="FF0000"/>
                </a:solidFill>
              </a:rPr>
              <a:t>(Common patient complaints)</a:t>
            </a:r>
          </a:p>
          <a:p>
            <a:pPr eaLnBrk="1" fontAlgn="auto" hangingPunct="1">
              <a:buClr>
                <a:schemeClr val="accent1">
                  <a:lumMod val="75000"/>
                </a:schemeClr>
              </a:buClr>
              <a:buFont typeface="Wingdings" pitchFamily="2" charset="2"/>
              <a:buChar char="ü"/>
              <a:defRPr/>
            </a:pPr>
            <a:r>
              <a:rPr lang="en-US" sz="3200" b="1" dirty="0">
                <a:solidFill>
                  <a:schemeClr val="accent2">
                    <a:lumMod val="50000"/>
                  </a:schemeClr>
                </a:solidFill>
              </a:rPr>
              <a:t>“I’ve tried to strengthen my abs but exercise doesn’t make me stronger and gives me back pain.”</a:t>
            </a:r>
          </a:p>
          <a:p>
            <a:pPr eaLnBrk="1" fontAlgn="auto" hangingPunct="1">
              <a:buClr>
                <a:schemeClr val="accent1">
                  <a:lumMod val="75000"/>
                </a:schemeClr>
              </a:buClr>
              <a:buFont typeface="Wingdings" pitchFamily="2" charset="2"/>
              <a:buChar char="ü"/>
              <a:defRPr/>
            </a:pPr>
            <a:r>
              <a:rPr lang="en-US" sz="3200" b="1" dirty="0">
                <a:solidFill>
                  <a:schemeClr val="accent2">
                    <a:lumMod val="50000"/>
                  </a:schemeClr>
                </a:solidFill>
              </a:rPr>
              <a:t> “My posture is getting worse.”</a:t>
            </a:r>
          </a:p>
          <a:p>
            <a:pPr eaLnBrk="1" fontAlgn="auto" hangingPunct="1">
              <a:buClr>
                <a:schemeClr val="accent1">
                  <a:lumMod val="75000"/>
                </a:schemeClr>
              </a:buClr>
              <a:buFont typeface="Wingdings" pitchFamily="2" charset="2"/>
              <a:buChar char="ü"/>
              <a:defRPr/>
            </a:pPr>
            <a:endParaRPr lang="en-US" sz="3200" b="1" dirty="0">
              <a:solidFill>
                <a:schemeClr val="accent2">
                  <a:lumMod val="50000"/>
                </a:schemeClr>
              </a:solidFill>
            </a:endParaRPr>
          </a:p>
          <a:p>
            <a:pPr eaLnBrk="1" fontAlgn="auto" hangingPunct="1">
              <a:buClr>
                <a:schemeClr val="accent1">
                  <a:lumMod val="75000"/>
                </a:schemeClr>
              </a:buClr>
              <a:buFont typeface="Wingdings" pitchFamily="2" charset="2"/>
              <a:buChar char="ü"/>
              <a:defRPr/>
            </a:pPr>
            <a:r>
              <a:rPr lang="en-US" sz="3200" b="1" dirty="0">
                <a:solidFill>
                  <a:schemeClr val="accent2">
                    <a:lumMod val="50000"/>
                  </a:schemeClr>
                </a:solidFill>
              </a:rPr>
              <a:t> “I have trouble completing B.M.s”</a:t>
            </a:r>
          </a:p>
        </p:txBody>
      </p:sp>
      <p:sp>
        <p:nvSpPr>
          <p:cNvPr id="38916" name="Slide Number Placeholder 5"/>
          <p:cNvSpPr>
            <a:spLocks noGrp="1"/>
          </p:cNvSpPr>
          <p:nvPr>
            <p:ph type="sldNum" sz="quarter" idx="12"/>
          </p:nvPr>
        </p:nvSpPr>
        <p:spPr bwMode="auto">
          <a:xfrm>
            <a:off x="6553200" y="6248400"/>
            <a:ext cx="1905000" cy="457200"/>
          </a:xfrm>
          <a:noFill/>
          <a:ln>
            <a:miter lim="800000"/>
            <a:headEnd/>
            <a:tailEnd/>
          </a:ln>
        </p:spPr>
        <p:txBody>
          <a:bodyPr/>
          <a:lstStyle/>
          <a:p>
            <a:fld id="{7258F3C7-622F-4BC4-8493-8F0AA5D932BF}" type="slidenum">
              <a:rPr lang="en-US" sz="2400">
                <a:solidFill>
                  <a:schemeClr val="accent2"/>
                </a:solidFill>
                <a:latin typeface="Times" pitchFamily="18" charset="0"/>
              </a:rPr>
              <a:pPr/>
              <a:t>26</a:t>
            </a:fld>
            <a:endParaRPr lang="en-US" sz="2400">
              <a:solidFill>
                <a:schemeClr val="accent2"/>
              </a:solidFill>
              <a:latin typeface="Times" pitchFamily="18" charset="0"/>
            </a:endParaRPr>
          </a:p>
        </p:txBody>
      </p:sp>
      <p:pic>
        <p:nvPicPr>
          <p:cNvPr id="38917" name="Picture 4" descr="j0139713"/>
          <p:cNvPicPr>
            <a:picLocks noChangeAspect="1" noChangeArrowheads="1"/>
          </p:cNvPicPr>
          <p:nvPr/>
        </p:nvPicPr>
        <p:blipFill>
          <a:blip r:embed="rId2" cstate="print"/>
          <a:srcRect/>
          <a:stretch>
            <a:fillRect/>
          </a:stretch>
        </p:blipFill>
        <p:spPr bwMode="auto">
          <a:xfrm>
            <a:off x="7194550" y="2773363"/>
            <a:ext cx="1943100" cy="2560637"/>
          </a:xfrm>
          <a:prstGeom prst="rect">
            <a:avLst/>
          </a:prstGeom>
          <a:noFill/>
          <a:ln w="9525">
            <a:noFill/>
            <a:miter lim="800000"/>
            <a:headEnd/>
            <a:tailEnd/>
          </a:ln>
        </p:spPr>
      </p:pic>
    </p:spTree>
  </p:cSld>
  <p:clrMapOvr>
    <a:masterClrMapping/>
  </p:clrMapOvr>
  <p:transition spd="slow">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228600" y="0"/>
            <a:ext cx="8686800" cy="1143000"/>
          </a:xfrm>
        </p:spPr>
        <p:txBody>
          <a:bodyPr/>
          <a:lstStyle/>
          <a:p>
            <a:pPr eaLnBrk="1" hangingPunct="1"/>
            <a:r>
              <a:rPr lang="en-US" sz="3200" b="1">
                <a:ln>
                  <a:noFill/>
                </a:ln>
              </a:rPr>
              <a:t>Pelvic Abdominal Dysfunction</a:t>
            </a:r>
          </a:p>
        </p:txBody>
      </p:sp>
      <p:sp>
        <p:nvSpPr>
          <p:cNvPr id="27652" name="Rectangle 3"/>
          <p:cNvSpPr>
            <a:spLocks noGrp="1" noChangeArrowheads="1"/>
          </p:cNvSpPr>
          <p:nvPr>
            <p:ph idx="1"/>
          </p:nvPr>
        </p:nvSpPr>
        <p:spPr>
          <a:xfrm>
            <a:off x="885825" y="1143000"/>
            <a:ext cx="8229600" cy="4953000"/>
          </a:xfrm>
        </p:spPr>
        <p:txBody>
          <a:bodyPr rtlCol="0">
            <a:normAutofit/>
          </a:bodyPr>
          <a:lstStyle/>
          <a:p>
            <a:pPr eaLnBrk="1" fontAlgn="auto" hangingPunct="1">
              <a:buClr>
                <a:schemeClr val="accent1">
                  <a:lumMod val="75000"/>
                </a:schemeClr>
              </a:buClr>
              <a:buFont typeface="Wingdings" pitchFamily="2" charset="2"/>
              <a:buNone/>
              <a:defRPr/>
            </a:pPr>
            <a:r>
              <a:rPr lang="en-US" sz="3200" b="1" dirty="0">
                <a:solidFill>
                  <a:schemeClr val="accent2">
                    <a:lumMod val="50000"/>
                  </a:schemeClr>
                </a:solidFill>
              </a:rPr>
              <a:t>A medical perspective of postural deficits and related pelvic weakness and pain sees posture as the driving force or causative agent in developing CPP.</a:t>
            </a:r>
          </a:p>
          <a:p>
            <a:pPr eaLnBrk="1" fontAlgn="auto" hangingPunct="1">
              <a:buClr>
                <a:schemeClr val="accent1">
                  <a:lumMod val="75000"/>
                </a:schemeClr>
              </a:buClr>
              <a:buFont typeface="Wingdings" pitchFamily="2" charset="2"/>
              <a:buNone/>
              <a:defRPr/>
            </a:pPr>
            <a:endParaRPr lang="en-US" sz="3200" b="1" dirty="0">
              <a:solidFill>
                <a:schemeClr val="accent2">
                  <a:lumMod val="50000"/>
                </a:schemeClr>
              </a:solidFill>
            </a:endParaRPr>
          </a:p>
          <a:p>
            <a:pPr algn="ctr" eaLnBrk="1" fontAlgn="auto" hangingPunct="1">
              <a:buClr>
                <a:schemeClr val="accent1">
                  <a:lumMod val="75000"/>
                </a:schemeClr>
              </a:buClr>
              <a:buFont typeface="Wingdings" pitchFamily="2" charset="2"/>
              <a:buNone/>
              <a:defRPr/>
            </a:pPr>
            <a:r>
              <a:rPr lang="en-US" sz="3200" b="1" dirty="0">
                <a:solidFill>
                  <a:schemeClr val="accent2">
                    <a:lumMod val="50000"/>
                  </a:schemeClr>
                </a:solidFill>
              </a:rPr>
              <a:t>When we look at this problem from an inverse perspective, it</a:t>
            </a:r>
            <a:r>
              <a:rPr lang="en-US" sz="3200" b="1" i="1" dirty="0">
                <a:solidFill>
                  <a:schemeClr val="accent2">
                    <a:lumMod val="50000"/>
                  </a:schemeClr>
                </a:solidFill>
              </a:rPr>
              <a:t> may truly be the abdominal and pelvic dysfunction which creates the  negative postural changes.</a:t>
            </a:r>
            <a:r>
              <a:rPr lang="en-US" sz="3200" b="1" dirty="0">
                <a:solidFill>
                  <a:schemeClr val="accent2">
                    <a:lumMod val="50000"/>
                  </a:schemeClr>
                </a:solidFill>
              </a:rPr>
              <a:t> </a:t>
            </a:r>
          </a:p>
        </p:txBody>
      </p:sp>
      <p:sp>
        <p:nvSpPr>
          <p:cNvPr id="39940" name="Slide Number Placeholder 5"/>
          <p:cNvSpPr>
            <a:spLocks noGrp="1"/>
          </p:cNvSpPr>
          <p:nvPr>
            <p:ph type="sldNum" sz="quarter" idx="12"/>
          </p:nvPr>
        </p:nvSpPr>
        <p:spPr bwMode="auto">
          <a:xfrm>
            <a:off x="6553200" y="6248400"/>
            <a:ext cx="1905000" cy="457200"/>
          </a:xfrm>
          <a:noFill/>
          <a:ln>
            <a:miter lim="800000"/>
            <a:headEnd/>
            <a:tailEnd/>
          </a:ln>
        </p:spPr>
        <p:txBody>
          <a:bodyPr/>
          <a:lstStyle/>
          <a:p>
            <a:fld id="{FC8748D6-D3CB-45E2-AFAF-A374C650CEA2}" type="slidenum">
              <a:rPr lang="en-US" sz="2400">
                <a:solidFill>
                  <a:schemeClr val="accent2"/>
                </a:solidFill>
                <a:latin typeface="Times" pitchFamily="18" charset="0"/>
              </a:rPr>
              <a:pPr/>
              <a:t>27</a:t>
            </a:fld>
            <a:endParaRPr lang="en-US" sz="2400">
              <a:solidFill>
                <a:schemeClr val="accent2"/>
              </a:solidFill>
              <a:latin typeface="Times" pitchFamily="18" charset="0"/>
            </a:endParaRPr>
          </a:p>
        </p:txBody>
      </p:sp>
    </p:spTree>
  </p:cSld>
  <p:clrMapOvr>
    <a:masterClrMapping/>
  </p:clrMapOvr>
  <p:transition spd="slow">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85800" y="0"/>
            <a:ext cx="7772400" cy="1143000"/>
          </a:xfrm>
        </p:spPr>
        <p:txBody>
          <a:bodyPr/>
          <a:lstStyle/>
          <a:p>
            <a:pPr eaLnBrk="1" hangingPunct="1"/>
            <a:r>
              <a:rPr lang="en-US" sz="3200" b="1">
                <a:ln>
                  <a:noFill/>
                </a:ln>
              </a:rPr>
              <a:t>Pelvic Abdominal Dysfunction</a:t>
            </a:r>
          </a:p>
        </p:txBody>
      </p:sp>
      <p:sp>
        <p:nvSpPr>
          <p:cNvPr id="30724" name="Rectangle 3"/>
          <p:cNvSpPr>
            <a:spLocks noGrp="1" noChangeArrowheads="1"/>
          </p:cNvSpPr>
          <p:nvPr>
            <p:ph idx="1"/>
          </p:nvPr>
        </p:nvSpPr>
        <p:spPr>
          <a:xfrm>
            <a:off x="838200" y="1190625"/>
            <a:ext cx="8153400" cy="4953000"/>
          </a:xfrm>
        </p:spPr>
        <p:txBody>
          <a:bodyPr rtlCol="0">
            <a:normAutofit/>
          </a:bodyPr>
          <a:lstStyle/>
          <a:p>
            <a:pPr eaLnBrk="1" fontAlgn="auto" hangingPunct="1">
              <a:buClr>
                <a:schemeClr val="accent1">
                  <a:lumMod val="75000"/>
                </a:schemeClr>
              </a:buClr>
              <a:buFont typeface="Wingdings" pitchFamily="2" charset="2"/>
              <a:buNone/>
              <a:defRPr/>
            </a:pPr>
            <a:r>
              <a:rPr lang="en-US" sz="3200" b="1" dirty="0">
                <a:solidFill>
                  <a:schemeClr val="accent2">
                    <a:lumMod val="50000"/>
                  </a:schemeClr>
                </a:solidFill>
              </a:rPr>
              <a:t>If you engage in an honest discussion with a woman of any age about their postural deficits, they will commonly tell you that they have tried to actively correct their posture and have been unable to do so.</a:t>
            </a:r>
            <a:br>
              <a:rPr lang="en-US" sz="3200" b="1" dirty="0">
                <a:solidFill>
                  <a:schemeClr val="accent2">
                    <a:lumMod val="50000"/>
                  </a:schemeClr>
                </a:solidFill>
              </a:rPr>
            </a:br>
            <a:endParaRPr lang="en-US" sz="3200" b="1" dirty="0">
              <a:solidFill>
                <a:schemeClr val="accent2">
                  <a:lumMod val="50000"/>
                </a:schemeClr>
              </a:solidFill>
            </a:endParaRPr>
          </a:p>
          <a:p>
            <a:pPr eaLnBrk="1" fontAlgn="auto" hangingPunct="1">
              <a:buClr>
                <a:schemeClr val="accent1">
                  <a:lumMod val="75000"/>
                </a:schemeClr>
              </a:buClr>
              <a:buFont typeface="Wingdings" pitchFamily="2" charset="2"/>
              <a:buNone/>
              <a:defRPr/>
            </a:pPr>
            <a:r>
              <a:rPr lang="en-US" sz="3200" b="1" dirty="0">
                <a:solidFill>
                  <a:schemeClr val="accent2">
                    <a:lumMod val="50000"/>
                  </a:schemeClr>
                </a:solidFill>
              </a:rPr>
              <a:t>In these women, posture markedly changes once the person has the tools that will allow them to “straighten up” and stay there. </a:t>
            </a:r>
          </a:p>
        </p:txBody>
      </p:sp>
      <p:sp>
        <p:nvSpPr>
          <p:cNvPr id="43012" name="Slide Number Placeholder 5"/>
          <p:cNvSpPr>
            <a:spLocks noGrp="1"/>
          </p:cNvSpPr>
          <p:nvPr>
            <p:ph type="sldNum" sz="quarter" idx="12"/>
          </p:nvPr>
        </p:nvSpPr>
        <p:spPr bwMode="auto">
          <a:xfrm>
            <a:off x="6553200" y="6248400"/>
            <a:ext cx="1905000" cy="457200"/>
          </a:xfrm>
          <a:noFill/>
          <a:ln>
            <a:miter lim="800000"/>
            <a:headEnd/>
            <a:tailEnd/>
          </a:ln>
        </p:spPr>
        <p:txBody>
          <a:bodyPr/>
          <a:lstStyle/>
          <a:p>
            <a:fld id="{3AB6C1D9-FCC3-456B-A7C3-23100A3E9908}" type="slidenum">
              <a:rPr lang="en-US" sz="2400">
                <a:solidFill>
                  <a:schemeClr val="accent2"/>
                </a:solidFill>
                <a:latin typeface="Times" pitchFamily="18" charset="0"/>
              </a:rPr>
              <a:pPr/>
              <a:t>28</a:t>
            </a:fld>
            <a:endParaRPr lang="en-US" sz="2400">
              <a:solidFill>
                <a:schemeClr val="accent2"/>
              </a:solidFill>
              <a:latin typeface="Times" pitchFamily="18" charset="0"/>
            </a:endParaRPr>
          </a:p>
        </p:txBody>
      </p:sp>
    </p:spTree>
  </p:cSld>
  <p:clrMapOvr>
    <a:masterClrMapping/>
  </p:clrMapOvr>
  <p:transition spd="slow">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5800" y="0"/>
            <a:ext cx="7772400" cy="1143000"/>
          </a:xfrm>
        </p:spPr>
        <p:txBody>
          <a:bodyPr/>
          <a:lstStyle/>
          <a:p>
            <a:pPr eaLnBrk="1" hangingPunct="1"/>
            <a:r>
              <a:rPr lang="en-US" sz="3200" b="1">
                <a:ln>
                  <a:noFill/>
                </a:ln>
              </a:rPr>
              <a:t>Pelvic Abdominal Dysfunction </a:t>
            </a:r>
          </a:p>
        </p:txBody>
      </p:sp>
      <p:sp>
        <p:nvSpPr>
          <p:cNvPr id="44035" name="Rectangle 3"/>
          <p:cNvSpPr>
            <a:spLocks noGrp="1" noChangeArrowheads="1"/>
          </p:cNvSpPr>
          <p:nvPr>
            <p:ph idx="1"/>
          </p:nvPr>
        </p:nvSpPr>
        <p:spPr>
          <a:xfrm>
            <a:off x="685800" y="1295400"/>
            <a:ext cx="7772400" cy="4800600"/>
          </a:xfrm>
        </p:spPr>
        <p:txBody>
          <a:bodyPr/>
          <a:lstStyle/>
          <a:p>
            <a:pPr eaLnBrk="1" hangingPunct="1">
              <a:buFont typeface="Wingdings" pitchFamily="2" charset="2"/>
              <a:buNone/>
            </a:pPr>
            <a:r>
              <a:rPr lang="en-US" sz="3200" b="1">
                <a:solidFill>
                  <a:srgbClr val="19194D"/>
                </a:solidFill>
              </a:rPr>
              <a:t>These changes have been apparent in patients whether the postural deficiencies have been present for relatively short periods of time, or for decades.</a:t>
            </a:r>
          </a:p>
          <a:p>
            <a:pPr eaLnBrk="1" hangingPunct="1">
              <a:buFont typeface="Wingdings" pitchFamily="2" charset="2"/>
              <a:buNone/>
            </a:pPr>
            <a:endParaRPr lang="en-US" sz="3200" b="1">
              <a:solidFill>
                <a:srgbClr val="19194D"/>
              </a:solidFill>
            </a:endParaRPr>
          </a:p>
          <a:p>
            <a:pPr eaLnBrk="1" hangingPunct="1">
              <a:buFont typeface="Wingdings" pitchFamily="2" charset="2"/>
              <a:buNone/>
            </a:pPr>
            <a:r>
              <a:rPr lang="en-US" sz="3200" b="1">
                <a:solidFill>
                  <a:srgbClr val="19194D"/>
                </a:solidFill>
              </a:rPr>
              <a:t>“Stand up straight” isn’t enough. Giving individuals the tools to reclaim normal pelvic and abdominal function works! </a:t>
            </a:r>
          </a:p>
        </p:txBody>
      </p:sp>
      <p:sp>
        <p:nvSpPr>
          <p:cNvPr id="44036" name="Slide Number Placeholder 5"/>
          <p:cNvSpPr>
            <a:spLocks noGrp="1"/>
          </p:cNvSpPr>
          <p:nvPr>
            <p:ph type="sldNum" sz="quarter" idx="12"/>
          </p:nvPr>
        </p:nvSpPr>
        <p:spPr bwMode="auto">
          <a:xfrm>
            <a:off x="6553200" y="6248400"/>
            <a:ext cx="1905000" cy="457200"/>
          </a:xfrm>
          <a:noFill/>
          <a:ln>
            <a:miter lim="800000"/>
            <a:headEnd/>
            <a:tailEnd/>
          </a:ln>
        </p:spPr>
        <p:txBody>
          <a:bodyPr/>
          <a:lstStyle/>
          <a:p>
            <a:fld id="{0AE9F167-CCD9-4902-972A-CD97A83AAA93}" type="slidenum">
              <a:rPr lang="en-US" sz="2400">
                <a:solidFill>
                  <a:schemeClr val="accent2"/>
                </a:solidFill>
                <a:latin typeface="Times" pitchFamily="18" charset="0"/>
              </a:rPr>
              <a:pPr/>
              <a:t>29</a:t>
            </a:fld>
            <a:endParaRPr lang="en-US" sz="2400">
              <a:solidFill>
                <a:schemeClr val="accent2"/>
              </a:solidFill>
              <a:latin typeface="Times" pitchFamily="18" charset="0"/>
            </a:endParaRPr>
          </a:p>
        </p:txBody>
      </p:sp>
    </p:spTree>
  </p:cSld>
  <p:clrMapOvr>
    <a:masterClrMapping/>
  </p:clrMapOvr>
  <p:transition spd="slow">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bwMode="auto">
          <a:xfrm>
            <a:off x="6553200" y="6248400"/>
            <a:ext cx="1905000" cy="457200"/>
          </a:xfrm>
          <a:noFill/>
          <a:ln>
            <a:miter lim="800000"/>
            <a:headEnd/>
            <a:tailEnd/>
          </a:ln>
        </p:spPr>
        <p:txBody>
          <a:bodyPr/>
          <a:lstStyle/>
          <a:p>
            <a:fld id="{4D603774-8F0E-46C4-BCF0-79AE56FE8E95}" type="slidenum">
              <a:rPr lang="en-US" sz="2400">
                <a:solidFill>
                  <a:schemeClr val="accent2"/>
                </a:solidFill>
                <a:latin typeface="Times" pitchFamily="18" charset="0"/>
              </a:rPr>
              <a:pPr/>
              <a:t>3</a:t>
            </a:fld>
            <a:endParaRPr lang="en-US" sz="2400">
              <a:solidFill>
                <a:schemeClr val="accent2"/>
              </a:solidFill>
              <a:latin typeface="Times" pitchFamily="18" charset="0"/>
            </a:endParaRPr>
          </a:p>
        </p:txBody>
      </p:sp>
      <p:sp>
        <p:nvSpPr>
          <p:cNvPr id="5123" name="Text Box 4"/>
          <p:cNvSpPr txBox="1">
            <a:spLocks noChangeArrowheads="1"/>
          </p:cNvSpPr>
          <p:nvPr/>
        </p:nvSpPr>
        <p:spPr bwMode="auto">
          <a:xfrm>
            <a:off x="2667000" y="152400"/>
            <a:ext cx="6477000" cy="7686675"/>
          </a:xfrm>
          <a:prstGeom prst="rect">
            <a:avLst/>
          </a:prstGeom>
          <a:noFill/>
          <a:ln w="9525">
            <a:noFill/>
            <a:miter lim="800000"/>
            <a:headEnd/>
            <a:tailEnd/>
          </a:ln>
        </p:spPr>
        <p:txBody>
          <a:bodyPr>
            <a:spAutoFit/>
          </a:bodyPr>
          <a:lstStyle/>
          <a:p>
            <a:pPr eaLnBrk="1" hangingPunct="1">
              <a:spcBef>
                <a:spcPct val="50000"/>
              </a:spcBef>
              <a:defRPr/>
            </a:pPr>
            <a:r>
              <a:rPr lang="en-US" sz="4000" b="1" u="sng" dirty="0">
                <a:solidFill>
                  <a:schemeClr val="tx1"/>
                </a:solidFill>
                <a:latin typeface="Tempus Sans ITC" pitchFamily="82" charset="0"/>
                <a:cs typeface="Arial" panose="020B0604020202020204" pitchFamily="34" charset="0"/>
              </a:rPr>
              <a:t>Objectives</a:t>
            </a:r>
          </a:p>
          <a:p>
            <a:pPr eaLnBrk="1" hangingPunct="1">
              <a:spcBef>
                <a:spcPct val="50000"/>
              </a:spcBef>
              <a:buClr>
                <a:srgbClr val="910051"/>
              </a:buClr>
              <a:buFont typeface="Wingdings" pitchFamily="2" charset="2"/>
              <a:buChar char="ü"/>
              <a:defRPr/>
            </a:pPr>
            <a:r>
              <a:rPr lang="en-US" sz="2900" b="1" dirty="0">
                <a:solidFill>
                  <a:schemeClr val="accent2">
                    <a:lumMod val="50000"/>
                  </a:schemeClr>
                </a:solidFill>
                <a:latin typeface="Tempus Sans ITC" pitchFamily="82" charset="0"/>
                <a:cs typeface="Arial" panose="020B0604020202020204" pitchFamily="34" charset="0"/>
              </a:rPr>
              <a:t> understand common abdominal,  </a:t>
            </a:r>
            <a:br>
              <a:rPr lang="en-US" sz="2900" b="1" dirty="0">
                <a:solidFill>
                  <a:schemeClr val="accent2">
                    <a:lumMod val="50000"/>
                  </a:schemeClr>
                </a:solidFill>
                <a:latin typeface="Tempus Sans ITC" pitchFamily="82" charset="0"/>
                <a:cs typeface="Arial" panose="020B0604020202020204" pitchFamily="34" charset="0"/>
              </a:rPr>
            </a:br>
            <a:r>
              <a:rPr lang="en-US" sz="2900" b="1" dirty="0">
                <a:solidFill>
                  <a:schemeClr val="accent2">
                    <a:lumMod val="50000"/>
                  </a:schemeClr>
                </a:solidFill>
                <a:latin typeface="Tempus Sans ITC" pitchFamily="82" charset="0"/>
                <a:cs typeface="Arial" panose="020B0604020202020204" pitchFamily="34" charset="0"/>
              </a:rPr>
              <a:t>   pelvic &amp; postural problems </a:t>
            </a:r>
            <a:br>
              <a:rPr lang="en-US" sz="2900" b="1" dirty="0">
                <a:solidFill>
                  <a:schemeClr val="accent2">
                    <a:lumMod val="50000"/>
                  </a:schemeClr>
                </a:solidFill>
                <a:latin typeface="Tempus Sans ITC" pitchFamily="82" charset="0"/>
                <a:cs typeface="Arial" panose="020B0604020202020204" pitchFamily="34" charset="0"/>
              </a:rPr>
            </a:br>
            <a:r>
              <a:rPr lang="en-US" sz="2900" b="1" dirty="0">
                <a:solidFill>
                  <a:schemeClr val="accent2">
                    <a:lumMod val="50000"/>
                  </a:schemeClr>
                </a:solidFill>
                <a:latin typeface="Tempus Sans ITC" pitchFamily="82" charset="0"/>
                <a:cs typeface="Arial" panose="020B0604020202020204" pitchFamily="34" charset="0"/>
              </a:rPr>
              <a:t>   related to weakness or pain   </a:t>
            </a:r>
            <a:br>
              <a:rPr lang="en-US" sz="2900" b="1" dirty="0">
                <a:solidFill>
                  <a:schemeClr val="accent2">
                    <a:lumMod val="50000"/>
                  </a:schemeClr>
                </a:solidFill>
                <a:latin typeface="Tempus Sans ITC" pitchFamily="82" charset="0"/>
                <a:cs typeface="Arial" panose="020B0604020202020204" pitchFamily="34" charset="0"/>
              </a:rPr>
            </a:br>
            <a:r>
              <a:rPr lang="en-US" sz="2900" b="1" dirty="0">
                <a:solidFill>
                  <a:schemeClr val="accent2">
                    <a:lumMod val="50000"/>
                  </a:schemeClr>
                </a:solidFill>
                <a:latin typeface="Tempus Sans ITC" pitchFamily="82" charset="0"/>
                <a:cs typeface="Arial" panose="020B0604020202020204" pitchFamily="34" charset="0"/>
              </a:rPr>
              <a:t>   following pregnancy</a:t>
            </a:r>
          </a:p>
          <a:p>
            <a:pPr eaLnBrk="1" hangingPunct="1">
              <a:spcBef>
                <a:spcPct val="50000"/>
              </a:spcBef>
              <a:buClr>
                <a:srgbClr val="910051"/>
              </a:buClr>
              <a:buFont typeface="Wingdings" pitchFamily="2" charset="2"/>
              <a:buChar char="ü"/>
              <a:defRPr/>
            </a:pPr>
            <a:r>
              <a:rPr lang="en-US" sz="2900" b="1" dirty="0">
                <a:solidFill>
                  <a:schemeClr val="accent2">
                    <a:lumMod val="50000"/>
                  </a:schemeClr>
                </a:solidFill>
                <a:latin typeface="Tempus Sans ITC" pitchFamily="82" charset="0"/>
                <a:cs typeface="Arial" panose="020B0604020202020204" pitchFamily="34" charset="0"/>
              </a:rPr>
              <a:t> learn how to successfully   </a:t>
            </a:r>
            <a:br>
              <a:rPr lang="en-US" sz="2900" b="1" dirty="0">
                <a:solidFill>
                  <a:schemeClr val="accent2">
                    <a:lumMod val="50000"/>
                  </a:schemeClr>
                </a:solidFill>
                <a:latin typeface="Tempus Sans ITC" pitchFamily="82" charset="0"/>
                <a:cs typeface="Arial" panose="020B0604020202020204" pitchFamily="34" charset="0"/>
              </a:rPr>
            </a:br>
            <a:r>
              <a:rPr lang="en-US" sz="2900" b="1" dirty="0">
                <a:solidFill>
                  <a:schemeClr val="accent2">
                    <a:lumMod val="50000"/>
                  </a:schemeClr>
                </a:solidFill>
                <a:latin typeface="Tempus Sans ITC" pitchFamily="82" charset="0"/>
                <a:cs typeface="Arial" panose="020B0604020202020204" pitchFamily="34" charset="0"/>
              </a:rPr>
              <a:t>   manage and/or resolve those </a:t>
            </a:r>
            <a:br>
              <a:rPr lang="en-US" sz="2900" b="1" dirty="0">
                <a:solidFill>
                  <a:schemeClr val="accent2">
                    <a:lumMod val="50000"/>
                  </a:schemeClr>
                </a:solidFill>
                <a:latin typeface="Tempus Sans ITC" pitchFamily="82" charset="0"/>
                <a:cs typeface="Arial" panose="020B0604020202020204" pitchFamily="34" charset="0"/>
              </a:rPr>
            </a:br>
            <a:r>
              <a:rPr lang="en-US" sz="2900" b="1" dirty="0">
                <a:solidFill>
                  <a:schemeClr val="accent2">
                    <a:lumMod val="50000"/>
                  </a:schemeClr>
                </a:solidFill>
                <a:latin typeface="Tempus Sans ITC" pitchFamily="82" charset="0"/>
                <a:cs typeface="Arial" panose="020B0604020202020204" pitchFamily="34" charset="0"/>
              </a:rPr>
              <a:t>   functionally limiting issues</a:t>
            </a:r>
          </a:p>
          <a:p>
            <a:pPr eaLnBrk="1" hangingPunct="1">
              <a:spcBef>
                <a:spcPct val="50000"/>
              </a:spcBef>
              <a:buClr>
                <a:srgbClr val="910051"/>
              </a:buClr>
              <a:buFont typeface="Wingdings" pitchFamily="2" charset="2"/>
              <a:buChar char="ü"/>
              <a:defRPr/>
            </a:pPr>
            <a:r>
              <a:rPr lang="en-US" sz="2900" b="1" dirty="0">
                <a:solidFill>
                  <a:schemeClr val="accent2">
                    <a:lumMod val="50000"/>
                  </a:schemeClr>
                </a:solidFill>
                <a:latin typeface="Tempus Sans ITC" pitchFamily="82" charset="0"/>
                <a:cs typeface="Arial" panose="020B0604020202020204" pitchFamily="34" charset="0"/>
              </a:rPr>
              <a:t> learn techniques for improving </a:t>
            </a:r>
            <a:br>
              <a:rPr lang="en-US" sz="2900" b="1" dirty="0">
                <a:solidFill>
                  <a:schemeClr val="accent2">
                    <a:lumMod val="50000"/>
                  </a:schemeClr>
                </a:solidFill>
                <a:latin typeface="Tempus Sans ITC" pitchFamily="82" charset="0"/>
                <a:cs typeface="Arial" panose="020B0604020202020204" pitchFamily="34" charset="0"/>
              </a:rPr>
            </a:br>
            <a:r>
              <a:rPr lang="en-US" sz="2900" b="1" dirty="0">
                <a:solidFill>
                  <a:schemeClr val="accent2">
                    <a:lumMod val="50000"/>
                  </a:schemeClr>
                </a:solidFill>
                <a:latin typeface="Tempus Sans ITC" pitchFamily="82" charset="0"/>
                <a:cs typeface="Arial" panose="020B0604020202020204" pitchFamily="34" charset="0"/>
              </a:rPr>
              <a:t>   pelvic muscle strength &amp; control </a:t>
            </a:r>
            <a:br>
              <a:rPr lang="en-US" sz="2900" b="1" dirty="0">
                <a:solidFill>
                  <a:schemeClr val="accent2">
                    <a:lumMod val="50000"/>
                  </a:schemeClr>
                </a:solidFill>
                <a:latin typeface="Tempus Sans ITC" pitchFamily="82" charset="0"/>
                <a:cs typeface="Arial" panose="020B0604020202020204" pitchFamily="34" charset="0"/>
              </a:rPr>
            </a:br>
            <a:r>
              <a:rPr lang="en-US" sz="2900" b="1" dirty="0">
                <a:solidFill>
                  <a:schemeClr val="accent2">
                    <a:lumMod val="50000"/>
                  </a:schemeClr>
                </a:solidFill>
                <a:latin typeface="Tempus Sans ITC" pitchFamily="82" charset="0"/>
                <a:cs typeface="Arial" panose="020B0604020202020204" pitchFamily="34" charset="0"/>
              </a:rPr>
              <a:t>   and resolving urinary incontinence</a:t>
            </a:r>
          </a:p>
          <a:p>
            <a:pPr eaLnBrk="1" hangingPunct="1">
              <a:spcBef>
                <a:spcPct val="50000"/>
              </a:spcBef>
              <a:defRPr/>
            </a:pPr>
            <a:endParaRPr lang="en-US" sz="3200" dirty="0">
              <a:cs typeface="Arial" panose="020B0604020202020204" pitchFamily="34" charset="0"/>
            </a:endParaRPr>
          </a:p>
          <a:p>
            <a:pPr eaLnBrk="1" hangingPunct="1">
              <a:spcBef>
                <a:spcPct val="50000"/>
              </a:spcBef>
              <a:defRPr/>
            </a:pPr>
            <a:endParaRPr lang="en-US" b="1" u="sng" dirty="0">
              <a:cs typeface="Arial" panose="020B0604020202020204" pitchFamily="34" charset="0"/>
            </a:endParaRPr>
          </a:p>
          <a:p>
            <a:pPr eaLnBrk="1" hangingPunct="1">
              <a:spcBef>
                <a:spcPct val="50000"/>
              </a:spcBef>
              <a:defRPr/>
            </a:pPr>
            <a:endParaRPr lang="en-US" b="1" dirty="0">
              <a:cs typeface="Arial" panose="020B0604020202020204" pitchFamily="34" charset="0"/>
            </a:endParaRPr>
          </a:p>
        </p:txBody>
      </p:sp>
      <p:pic>
        <p:nvPicPr>
          <p:cNvPr id="12292" name="Picture 5" descr="MPj04023190000[1]"/>
          <p:cNvPicPr>
            <a:picLocks noChangeAspect="1" noChangeArrowheads="1"/>
          </p:cNvPicPr>
          <p:nvPr/>
        </p:nvPicPr>
        <p:blipFill>
          <a:blip r:embed="rId2" cstate="print">
            <a:lum bright="18000"/>
          </a:blip>
          <a:srcRect/>
          <a:stretch>
            <a:fillRect/>
          </a:stretch>
        </p:blipFill>
        <p:spPr bwMode="auto">
          <a:xfrm>
            <a:off x="0" y="1752600"/>
            <a:ext cx="2771775" cy="3465513"/>
          </a:xfrm>
          <a:prstGeom prst="rect">
            <a:avLst/>
          </a:prstGeom>
          <a:noFill/>
          <a:ln w="9525">
            <a:noFill/>
            <a:miter lim="800000"/>
            <a:headEnd/>
            <a:tailEnd/>
          </a:ln>
        </p:spPr>
      </p:pic>
    </p:spTree>
  </p:cSld>
  <p:clrMapOvr>
    <a:masterClrMapping/>
  </p:clrMapOvr>
  <p:transition spd="slow">
    <p:rand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982663" y="457200"/>
            <a:ext cx="7704137" cy="1981200"/>
          </a:xfrm>
        </p:spPr>
        <p:txBody>
          <a:bodyPr/>
          <a:lstStyle/>
          <a:p>
            <a:pPr eaLnBrk="1" hangingPunct="1"/>
            <a:r>
              <a:rPr lang="en-US" b="1" i="1">
                <a:ln>
                  <a:noFill/>
                </a:ln>
              </a:rPr>
              <a:t>NEXT!</a:t>
            </a:r>
          </a:p>
        </p:txBody>
      </p:sp>
      <p:sp>
        <p:nvSpPr>
          <p:cNvPr id="32772" name="Rectangle 3"/>
          <p:cNvSpPr>
            <a:spLocks noGrp="1" noChangeArrowheads="1"/>
          </p:cNvSpPr>
          <p:nvPr>
            <p:ph idx="1"/>
          </p:nvPr>
        </p:nvSpPr>
        <p:spPr>
          <a:xfrm>
            <a:off x="4876800" y="2514600"/>
            <a:ext cx="3276600" cy="2895600"/>
          </a:xfrm>
        </p:spPr>
        <p:txBody>
          <a:bodyPr rtlCol="0">
            <a:normAutofit/>
          </a:bodyPr>
          <a:lstStyle/>
          <a:p>
            <a:pPr algn="ctr" eaLnBrk="1" fontAlgn="auto" hangingPunct="1">
              <a:buClr>
                <a:schemeClr val="accent1">
                  <a:lumMod val="75000"/>
                </a:schemeClr>
              </a:buClr>
              <a:buFont typeface="Wingdings" pitchFamily="2" charset="2"/>
              <a:buNone/>
              <a:defRPr/>
            </a:pPr>
            <a:r>
              <a:rPr lang="en-US" sz="3600" b="1" i="1" dirty="0">
                <a:solidFill>
                  <a:schemeClr val="accent2">
                    <a:lumMod val="50000"/>
                  </a:schemeClr>
                </a:solidFill>
              </a:rPr>
              <a:t>Learning how to “turn on” the abdominal muscles!</a:t>
            </a:r>
          </a:p>
        </p:txBody>
      </p:sp>
      <p:sp>
        <p:nvSpPr>
          <p:cNvPr id="45060" name="Slide Number Placeholder 5"/>
          <p:cNvSpPr>
            <a:spLocks noGrp="1"/>
          </p:cNvSpPr>
          <p:nvPr>
            <p:ph type="sldNum" sz="quarter" idx="12"/>
          </p:nvPr>
        </p:nvSpPr>
        <p:spPr bwMode="auto">
          <a:xfrm>
            <a:off x="6553200" y="6248400"/>
            <a:ext cx="1905000" cy="457200"/>
          </a:xfrm>
          <a:noFill/>
          <a:ln>
            <a:miter lim="800000"/>
            <a:headEnd/>
            <a:tailEnd/>
          </a:ln>
        </p:spPr>
        <p:txBody>
          <a:bodyPr/>
          <a:lstStyle/>
          <a:p>
            <a:fld id="{72478F0B-0A23-4C37-90E2-0BF475049ABF}" type="slidenum">
              <a:rPr lang="en-US" sz="2400">
                <a:solidFill>
                  <a:schemeClr val="accent2"/>
                </a:solidFill>
                <a:latin typeface="Times" pitchFamily="18" charset="0"/>
              </a:rPr>
              <a:pPr/>
              <a:t>30</a:t>
            </a:fld>
            <a:endParaRPr lang="en-US" sz="2400">
              <a:solidFill>
                <a:schemeClr val="accent2"/>
              </a:solidFill>
              <a:latin typeface="Times" pitchFamily="18" charset="0"/>
            </a:endParaRPr>
          </a:p>
        </p:txBody>
      </p:sp>
      <p:pic>
        <p:nvPicPr>
          <p:cNvPr id="45061" name="Picture 4"/>
          <p:cNvPicPr>
            <a:picLocks noChangeAspect="1" noChangeArrowheads="1"/>
          </p:cNvPicPr>
          <p:nvPr/>
        </p:nvPicPr>
        <p:blipFill>
          <a:blip r:embed="rId2" cstate="print"/>
          <a:srcRect/>
          <a:stretch>
            <a:fillRect/>
          </a:stretch>
        </p:blipFill>
        <p:spPr bwMode="auto">
          <a:xfrm>
            <a:off x="533400" y="1828800"/>
            <a:ext cx="3276600" cy="4114800"/>
          </a:xfrm>
          <a:prstGeom prst="rect">
            <a:avLst/>
          </a:prstGeom>
          <a:noFill/>
          <a:ln w="9525">
            <a:noFill/>
            <a:miter lim="800000"/>
            <a:headEnd/>
            <a:tailEnd/>
          </a:ln>
        </p:spPr>
      </p:pic>
    </p:spTree>
  </p:cSld>
  <p:clrMapOvr>
    <a:masterClrMapping/>
  </p:clrMapOvr>
  <p:transition spd="slow">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85800" y="0"/>
            <a:ext cx="7772400" cy="1143000"/>
          </a:xfrm>
        </p:spPr>
        <p:txBody>
          <a:bodyPr/>
          <a:lstStyle/>
          <a:p>
            <a:pPr eaLnBrk="1" hangingPunct="1"/>
            <a:r>
              <a:rPr lang="en-US" b="1">
                <a:ln>
                  <a:noFill/>
                </a:ln>
              </a:rPr>
              <a:t>Abdominal Muscle Facilitation</a:t>
            </a:r>
          </a:p>
        </p:txBody>
      </p:sp>
      <p:sp>
        <p:nvSpPr>
          <p:cNvPr id="46083" name="Slide Number Placeholder 4"/>
          <p:cNvSpPr>
            <a:spLocks noGrp="1"/>
          </p:cNvSpPr>
          <p:nvPr>
            <p:ph type="sldNum" sz="quarter" idx="12"/>
          </p:nvPr>
        </p:nvSpPr>
        <p:spPr bwMode="auto">
          <a:xfrm>
            <a:off x="6553200" y="6248400"/>
            <a:ext cx="1905000" cy="457200"/>
          </a:xfrm>
          <a:noFill/>
          <a:ln>
            <a:miter lim="800000"/>
            <a:headEnd/>
            <a:tailEnd/>
          </a:ln>
        </p:spPr>
        <p:txBody>
          <a:bodyPr/>
          <a:lstStyle/>
          <a:p>
            <a:fld id="{BE48462A-69DA-474D-8A73-ECBB5BFA4BE5}" type="slidenum">
              <a:rPr lang="en-US" sz="2400">
                <a:solidFill>
                  <a:schemeClr val="accent2"/>
                </a:solidFill>
                <a:latin typeface="Times" pitchFamily="18" charset="0"/>
              </a:rPr>
              <a:pPr/>
              <a:t>31</a:t>
            </a:fld>
            <a:endParaRPr lang="en-US" sz="2400">
              <a:solidFill>
                <a:schemeClr val="accent2"/>
              </a:solidFill>
              <a:latin typeface="Times" pitchFamily="18" charset="0"/>
            </a:endParaRPr>
          </a:p>
        </p:txBody>
      </p:sp>
      <p:sp>
        <p:nvSpPr>
          <p:cNvPr id="33796" name="Text Box 3"/>
          <p:cNvSpPr txBox="1">
            <a:spLocks noChangeArrowheads="1"/>
          </p:cNvSpPr>
          <p:nvPr/>
        </p:nvSpPr>
        <p:spPr bwMode="auto">
          <a:xfrm>
            <a:off x="0" y="914400"/>
            <a:ext cx="9144000" cy="1477963"/>
          </a:xfrm>
          <a:prstGeom prst="rect">
            <a:avLst/>
          </a:prstGeom>
          <a:noFill/>
          <a:ln w="9525">
            <a:noFill/>
            <a:miter lim="800000"/>
            <a:headEnd/>
            <a:tailEnd/>
          </a:ln>
        </p:spPr>
        <p:txBody>
          <a:bodyPr>
            <a:spAutoFit/>
          </a:bodyPr>
          <a:lstStyle/>
          <a:p>
            <a:pPr algn="ctr" eaLnBrk="1" hangingPunct="1">
              <a:spcBef>
                <a:spcPct val="50000"/>
              </a:spcBef>
              <a:defRPr/>
            </a:pPr>
            <a:r>
              <a:rPr lang="en-US" b="1" dirty="0">
                <a:solidFill>
                  <a:schemeClr val="accent2">
                    <a:lumMod val="50000"/>
                  </a:schemeClr>
                </a:solidFill>
                <a:latin typeface="Tempus Sans ITC" pitchFamily="82" charset="0"/>
                <a:cs typeface="Arial" panose="020B0604020202020204" pitchFamily="34" charset="0"/>
              </a:rPr>
              <a:t>Basic Technique With Cervical Flexion </a:t>
            </a:r>
            <a:br>
              <a:rPr lang="en-US" b="1" dirty="0">
                <a:solidFill>
                  <a:schemeClr val="accent2">
                    <a:lumMod val="50000"/>
                  </a:schemeClr>
                </a:solidFill>
                <a:latin typeface="Tempus Sans ITC" pitchFamily="82" charset="0"/>
                <a:cs typeface="Arial" panose="020B0604020202020204" pitchFamily="34" charset="0"/>
              </a:rPr>
            </a:br>
            <a:r>
              <a:rPr lang="en-US" b="1" dirty="0">
                <a:solidFill>
                  <a:schemeClr val="accent2">
                    <a:lumMod val="50000"/>
                  </a:schemeClr>
                </a:solidFill>
                <a:latin typeface="Tempus Sans ITC" pitchFamily="82" charset="0"/>
                <a:cs typeface="Arial" panose="020B0604020202020204" pitchFamily="34" charset="0"/>
              </a:rPr>
              <a:t>(can be done in reclining to reduce possible neck discomfort) </a:t>
            </a:r>
          </a:p>
          <a:p>
            <a:pPr algn="ctr" eaLnBrk="1" hangingPunct="1">
              <a:spcBef>
                <a:spcPct val="50000"/>
              </a:spcBef>
              <a:defRPr/>
            </a:pPr>
            <a:r>
              <a:rPr lang="en-US" sz="2800" b="1" dirty="0">
                <a:solidFill>
                  <a:schemeClr val="accent2">
                    <a:lumMod val="50000"/>
                  </a:schemeClr>
                </a:solidFill>
                <a:latin typeface="Tempus Sans ITC" pitchFamily="82" charset="0"/>
                <a:cs typeface="Arial" panose="020B0604020202020204" pitchFamily="34" charset="0"/>
              </a:rPr>
              <a:t>neck!)</a:t>
            </a:r>
            <a:endParaRPr lang="en-US" b="1" dirty="0">
              <a:solidFill>
                <a:schemeClr val="accent2">
                  <a:lumMod val="50000"/>
                </a:schemeClr>
              </a:solidFill>
              <a:latin typeface="Tempus Sans ITC" pitchFamily="82" charset="0"/>
              <a:cs typeface="Arial" panose="020B0604020202020204" pitchFamily="34" charset="0"/>
            </a:endParaRPr>
          </a:p>
        </p:txBody>
      </p:sp>
      <p:grpSp>
        <p:nvGrpSpPr>
          <p:cNvPr id="46085" name="Group 4"/>
          <p:cNvGrpSpPr>
            <a:grpSpLocks/>
          </p:cNvGrpSpPr>
          <p:nvPr/>
        </p:nvGrpSpPr>
        <p:grpSpPr bwMode="auto">
          <a:xfrm>
            <a:off x="228600" y="1828800"/>
            <a:ext cx="8686800" cy="4164013"/>
            <a:chOff x="144" y="1344"/>
            <a:chExt cx="5472" cy="2623"/>
          </a:xfrm>
        </p:grpSpPr>
        <p:pic>
          <p:nvPicPr>
            <p:cNvPr id="46086" name="Picture 5" descr="Seminar Pics 135"/>
            <p:cNvPicPr>
              <a:picLocks noChangeAspect="1" noChangeArrowheads="1"/>
            </p:cNvPicPr>
            <p:nvPr/>
          </p:nvPicPr>
          <p:blipFill>
            <a:blip r:embed="rId2" cstate="print"/>
            <a:srcRect/>
            <a:stretch>
              <a:fillRect/>
            </a:stretch>
          </p:blipFill>
          <p:spPr bwMode="auto">
            <a:xfrm>
              <a:off x="144" y="1344"/>
              <a:ext cx="5472" cy="2623"/>
            </a:xfrm>
            <a:prstGeom prst="rect">
              <a:avLst/>
            </a:prstGeom>
            <a:noFill/>
            <a:ln w="9525">
              <a:noFill/>
              <a:miter lim="800000"/>
              <a:headEnd/>
              <a:tailEnd/>
            </a:ln>
          </p:spPr>
        </p:pic>
        <p:sp>
          <p:nvSpPr>
            <p:cNvPr id="46087" name="AutoShape 6"/>
            <p:cNvSpPr>
              <a:spLocks noChangeArrowheads="1"/>
            </p:cNvSpPr>
            <p:nvPr/>
          </p:nvSpPr>
          <p:spPr bwMode="auto">
            <a:xfrm rot="-2597195">
              <a:off x="5232" y="1920"/>
              <a:ext cx="114" cy="576"/>
            </a:xfrm>
            <a:prstGeom prst="upArrow">
              <a:avLst>
                <a:gd name="adj1" fmla="val 50000"/>
                <a:gd name="adj2" fmla="val 126316"/>
              </a:avLst>
            </a:prstGeom>
            <a:solidFill>
              <a:srgbClr val="FF3300"/>
            </a:solidFill>
            <a:ln w="9525">
              <a:solidFill>
                <a:schemeClr val="tx1"/>
              </a:solidFill>
              <a:miter lim="800000"/>
              <a:headEnd/>
              <a:tailEnd/>
            </a:ln>
          </p:spPr>
          <p:txBody>
            <a:bodyPr wrap="none" anchor="ctr"/>
            <a:lstStyle/>
            <a:p>
              <a:pPr eaLnBrk="1" hangingPunct="1"/>
              <a:endParaRPr lang="en-US"/>
            </a:p>
          </p:txBody>
        </p:sp>
      </p:grpSp>
    </p:spTree>
  </p:cSld>
  <p:clrMapOvr>
    <a:masterClrMapping/>
  </p:clrMapOvr>
  <p:transition spd="slow">
    <p:rand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0"/>
            <a:ext cx="7543800" cy="1143000"/>
          </a:xfrm>
        </p:spPr>
        <p:txBody>
          <a:bodyPr/>
          <a:lstStyle/>
          <a:p>
            <a:pPr eaLnBrk="1" hangingPunct="1"/>
            <a:r>
              <a:rPr lang="en-US" b="1">
                <a:ln>
                  <a:noFill/>
                </a:ln>
              </a:rPr>
              <a:t>Abdominal Muscle Facilitation</a:t>
            </a:r>
          </a:p>
        </p:txBody>
      </p:sp>
      <p:sp>
        <p:nvSpPr>
          <p:cNvPr id="47107" name="Slide Number Placeholder 4"/>
          <p:cNvSpPr>
            <a:spLocks noGrp="1"/>
          </p:cNvSpPr>
          <p:nvPr>
            <p:ph type="sldNum" sz="quarter" idx="12"/>
          </p:nvPr>
        </p:nvSpPr>
        <p:spPr bwMode="auto">
          <a:xfrm>
            <a:off x="6553200" y="6248400"/>
            <a:ext cx="1905000" cy="457200"/>
          </a:xfrm>
          <a:noFill/>
          <a:ln>
            <a:miter lim="800000"/>
            <a:headEnd/>
            <a:tailEnd/>
          </a:ln>
        </p:spPr>
        <p:txBody>
          <a:bodyPr/>
          <a:lstStyle/>
          <a:p>
            <a:fld id="{D71CDB14-B364-4C2A-A929-37B0F43A7AC6}" type="slidenum">
              <a:rPr lang="en-US" sz="2400">
                <a:solidFill>
                  <a:schemeClr val="accent2"/>
                </a:solidFill>
                <a:latin typeface="Times" pitchFamily="18" charset="0"/>
              </a:rPr>
              <a:pPr/>
              <a:t>32</a:t>
            </a:fld>
            <a:endParaRPr lang="en-US" sz="2400">
              <a:solidFill>
                <a:schemeClr val="accent2"/>
              </a:solidFill>
              <a:latin typeface="Times" pitchFamily="18" charset="0"/>
            </a:endParaRPr>
          </a:p>
        </p:txBody>
      </p:sp>
      <p:sp>
        <p:nvSpPr>
          <p:cNvPr id="47108" name="Text Box 3"/>
          <p:cNvSpPr txBox="1">
            <a:spLocks noChangeArrowheads="1"/>
          </p:cNvSpPr>
          <p:nvPr/>
        </p:nvSpPr>
        <p:spPr bwMode="auto">
          <a:xfrm>
            <a:off x="457200" y="1219200"/>
            <a:ext cx="8305800" cy="641350"/>
          </a:xfrm>
          <a:prstGeom prst="rect">
            <a:avLst/>
          </a:prstGeom>
          <a:noFill/>
          <a:ln w="9525">
            <a:noFill/>
            <a:miter lim="800000"/>
            <a:headEnd/>
            <a:tailEnd/>
          </a:ln>
        </p:spPr>
        <p:txBody>
          <a:bodyPr>
            <a:spAutoFit/>
          </a:bodyPr>
          <a:lstStyle/>
          <a:p>
            <a:pPr eaLnBrk="1" hangingPunct="1">
              <a:spcBef>
                <a:spcPct val="50000"/>
              </a:spcBef>
            </a:pPr>
            <a:endParaRPr lang="en-US">
              <a:latin typeface="Script MT Bold" pitchFamily="66" charset="0"/>
            </a:endParaRPr>
          </a:p>
        </p:txBody>
      </p:sp>
      <p:sp>
        <p:nvSpPr>
          <p:cNvPr id="34821" name="Text Box 4"/>
          <p:cNvSpPr txBox="1">
            <a:spLocks noChangeArrowheads="1"/>
          </p:cNvSpPr>
          <p:nvPr/>
        </p:nvSpPr>
        <p:spPr bwMode="auto">
          <a:xfrm>
            <a:off x="609600" y="1066800"/>
            <a:ext cx="7315200" cy="461963"/>
          </a:xfrm>
          <a:prstGeom prst="rect">
            <a:avLst/>
          </a:prstGeom>
          <a:noFill/>
          <a:ln w="9525">
            <a:noFill/>
            <a:miter lim="800000"/>
            <a:headEnd/>
            <a:tailEnd/>
          </a:ln>
        </p:spPr>
        <p:txBody>
          <a:bodyPr>
            <a:spAutoFit/>
          </a:bodyPr>
          <a:lstStyle/>
          <a:p>
            <a:pPr eaLnBrk="1" hangingPunct="1">
              <a:spcBef>
                <a:spcPct val="50000"/>
              </a:spcBef>
              <a:defRPr/>
            </a:pPr>
            <a:r>
              <a:rPr lang="en-US" b="1" dirty="0">
                <a:solidFill>
                  <a:schemeClr val="accent2">
                    <a:lumMod val="50000"/>
                  </a:schemeClr>
                </a:solidFill>
                <a:latin typeface="Tempus Sans ITC" pitchFamily="82" charset="0"/>
                <a:cs typeface="Arial" panose="020B0604020202020204" pitchFamily="34" charset="0"/>
              </a:rPr>
              <a:t>Basic Lower Abdominal Progression</a:t>
            </a:r>
          </a:p>
        </p:txBody>
      </p:sp>
      <p:grpSp>
        <p:nvGrpSpPr>
          <p:cNvPr id="47110" name="Group 11"/>
          <p:cNvGrpSpPr>
            <a:grpSpLocks/>
          </p:cNvGrpSpPr>
          <p:nvPr/>
        </p:nvGrpSpPr>
        <p:grpSpPr bwMode="auto">
          <a:xfrm>
            <a:off x="533400" y="1447800"/>
            <a:ext cx="6934200" cy="4519613"/>
            <a:chOff x="576" y="864"/>
            <a:chExt cx="4368" cy="2847"/>
          </a:xfrm>
        </p:grpSpPr>
        <p:grpSp>
          <p:nvGrpSpPr>
            <p:cNvPr id="47111" name="Group 10"/>
            <p:cNvGrpSpPr>
              <a:grpSpLocks/>
            </p:cNvGrpSpPr>
            <p:nvPr/>
          </p:nvGrpSpPr>
          <p:grpSpPr bwMode="auto">
            <a:xfrm>
              <a:off x="576" y="864"/>
              <a:ext cx="4368" cy="2847"/>
              <a:chOff x="576" y="864"/>
              <a:chExt cx="4368" cy="2847"/>
            </a:xfrm>
          </p:grpSpPr>
          <p:pic>
            <p:nvPicPr>
              <p:cNvPr id="47114" name="Picture 5" descr="Seminar Pics 003"/>
              <p:cNvPicPr>
                <a:picLocks noChangeAspect="1" noChangeArrowheads="1"/>
              </p:cNvPicPr>
              <p:nvPr/>
            </p:nvPicPr>
            <p:blipFill>
              <a:blip r:embed="rId2" cstate="print">
                <a:lum bright="6000"/>
              </a:blip>
              <a:srcRect/>
              <a:stretch>
                <a:fillRect/>
              </a:stretch>
            </p:blipFill>
            <p:spPr bwMode="auto">
              <a:xfrm>
                <a:off x="576" y="864"/>
                <a:ext cx="4368" cy="2847"/>
              </a:xfrm>
              <a:prstGeom prst="rect">
                <a:avLst/>
              </a:prstGeom>
              <a:noFill/>
              <a:ln w="9525">
                <a:noFill/>
                <a:miter lim="800000"/>
                <a:headEnd/>
                <a:tailEnd/>
              </a:ln>
            </p:spPr>
          </p:pic>
          <p:sp>
            <p:nvSpPr>
              <p:cNvPr id="34827" name="Text Box 6"/>
              <p:cNvSpPr txBox="1">
                <a:spLocks noChangeArrowheads="1"/>
              </p:cNvSpPr>
              <p:nvPr/>
            </p:nvSpPr>
            <p:spPr bwMode="auto">
              <a:xfrm>
                <a:off x="576" y="1104"/>
                <a:ext cx="2640" cy="596"/>
              </a:xfrm>
              <a:prstGeom prst="rect">
                <a:avLst/>
              </a:prstGeom>
              <a:noFill/>
              <a:ln w="9525">
                <a:noFill/>
                <a:miter lim="800000"/>
                <a:headEnd/>
                <a:tailEnd/>
              </a:ln>
            </p:spPr>
            <p:txBody>
              <a:bodyPr>
                <a:spAutoFit/>
              </a:bodyPr>
              <a:lstStyle/>
              <a:p>
                <a:pPr eaLnBrk="1" hangingPunct="1">
                  <a:spcBef>
                    <a:spcPct val="50000"/>
                  </a:spcBef>
                  <a:defRPr/>
                </a:pPr>
                <a:r>
                  <a:rPr lang="en-US" sz="2800" b="1" dirty="0">
                    <a:solidFill>
                      <a:schemeClr val="bg1"/>
                    </a:solidFill>
                    <a:effectLst>
                      <a:outerShdw blurRad="38100" dist="38100" dir="2700000" algn="tl">
                        <a:srgbClr val="000000">
                          <a:alpha val="43137"/>
                        </a:srgbClr>
                      </a:outerShdw>
                    </a:effectLst>
                    <a:latin typeface="Tempus Sans ITC" pitchFamily="82" charset="0"/>
                    <a:cs typeface="Arial" panose="020B0604020202020204" pitchFamily="34" charset="0"/>
                  </a:rPr>
                  <a:t>Tapping between the navel and the pubic bone</a:t>
                </a:r>
              </a:p>
            </p:txBody>
          </p:sp>
          <p:sp>
            <p:nvSpPr>
              <p:cNvPr id="34828" name="Text Box 7"/>
              <p:cNvSpPr txBox="1">
                <a:spLocks noChangeArrowheads="1"/>
              </p:cNvSpPr>
              <p:nvPr/>
            </p:nvSpPr>
            <p:spPr bwMode="auto">
              <a:xfrm>
                <a:off x="624" y="2832"/>
                <a:ext cx="3216" cy="596"/>
              </a:xfrm>
              <a:prstGeom prst="rect">
                <a:avLst/>
              </a:prstGeom>
              <a:noFill/>
              <a:ln w="9525">
                <a:noFill/>
                <a:miter lim="800000"/>
                <a:headEnd/>
                <a:tailEnd/>
              </a:ln>
            </p:spPr>
            <p:txBody>
              <a:bodyPr>
                <a:spAutoFit/>
              </a:bodyPr>
              <a:lstStyle/>
              <a:p>
                <a:pPr eaLnBrk="1" hangingPunct="1">
                  <a:spcBef>
                    <a:spcPct val="50000"/>
                  </a:spcBef>
                  <a:defRPr/>
                </a:pPr>
                <a:r>
                  <a:rPr lang="en-US" sz="2800" b="1" dirty="0">
                    <a:solidFill>
                      <a:schemeClr val="accent2">
                        <a:lumMod val="50000"/>
                      </a:schemeClr>
                    </a:solidFill>
                    <a:effectLst>
                      <a:outerShdw blurRad="38100" dist="38100" dir="2700000" algn="tl">
                        <a:srgbClr val="000000">
                          <a:alpha val="43137"/>
                        </a:srgbClr>
                      </a:outerShdw>
                    </a:effectLst>
                    <a:latin typeface="Tempus Sans ITC" pitchFamily="82" charset="0"/>
                    <a:cs typeface="Arial" panose="020B0604020202020204" pitchFamily="34" charset="0"/>
                  </a:rPr>
                  <a:t>Marching with one foot always in contact with the floor</a:t>
                </a:r>
              </a:p>
            </p:txBody>
          </p:sp>
        </p:grpSp>
        <p:sp>
          <p:nvSpPr>
            <p:cNvPr id="47112" name="Line 8"/>
            <p:cNvSpPr>
              <a:spLocks noChangeShapeType="1"/>
            </p:cNvSpPr>
            <p:nvPr/>
          </p:nvSpPr>
          <p:spPr bwMode="auto">
            <a:xfrm>
              <a:off x="3168" y="1104"/>
              <a:ext cx="720" cy="0"/>
            </a:xfrm>
            <a:prstGeom prst="line">
              <a:avLst/>
            </a:prstGeom>
            <a:noFill/>
            <a:ln w="76200">
              <a:solidFill>
                <a:srgbClr val="FF0000"/>
              </a:solidFill>
              <a:round/>
              <a:headEnd type="triangle" w="med" len="med"/>
              <a:tailEnd/>
            </a:ln>
          </p:spPr>
          <p:txBody>
            <a:bodyPr wrap="none"/>
            <a:lstStyle/>
            <a:p>
              <a:endParaRPr lang="en-US"/>
            </a:p>
          </p:txBody>
        </p:sp>
        <p:sp>
          <p:nvSpPr>
            <p:cNvPr id="47113" name="Line 9"/>
            <p:cNvSpPr>
              <a:spLocks noChangeShapeType="1"/>
            </p:cNvSpPr>
            <p:nvPr/>
          </p:nvSpPr>
          <p:spPr bwMode="auto">
            <a:xfrm flipH="1">
              <a:off x="3840" y="1536"/>
              <a:ext cx="816" cy="0"/>
            </a:xfrm>
            <a:prstGeom prst="line">
              <a:avLst/>
            </a:prstGeom>
            <a:noFill/>
            <a:ln w="76200">
              <a:solidFill>
                <a:srgbClr val="FF0000"/>
              </a:solidFill>
              <a:round/>
              <a:headEnd type="triangle" w="med" len="med"/>
              <a:tailEnd/>
            </a:ln>
          </p:spPr>
          <p:txBody>
            <a:bodyPr wrap="none"/>
            <a:lstStyle/>
            <a:p>
              <a:endParaRPr lang="en-US"/>
            </a:p>
          </p:txBody>
        </p:sp>
      </p:grpSp>
    </p:spTree>
  </p:cSld>
  <p:clrMapOvr>
    <a:masterClrMapping/>
  </p:clrMapOvr>
  <p:transition spd="slow">
    <p:rand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0" y="0"/>
            <a:ext cx="8991600" cy="1143000"/>
          </a:xfrm>
        </p:spPr>
        <p:txBody>
          <a:bodyPr/>
          <a:lstStyle/>
          <a:p>
            <a:pPr eaLnBrk="1" hangingPunct="1"/>
            <a:r>
              <a:rPr lang="en-US" b="1">
                <a:ln>
                  <a:noFill/>
                </a:ln>
              </a:rPr>
              <a:t>Abdominal Muscle Facilitation</a:t>
            </a:r>
          </a:p>
        </p:txBody>
      </p:sp>
      <p:sp>
        <p:nvSpPr>
          <p:cNvPr id="48131" name="Slide Number Placeholder 4"/>
          <p:cNvSpPr>
            <a:spLocks noGrp="1"/>
          </p:cNvSpPr>
          <p:nvPr>
            <p:ph type="sldNum" sz="quarter" idx="12"/>
          </p:nvPr>
        </p:nvSpPr>
        <p:spPr bwMode="auto">
          <a:xfrm>
            <a:off x="6553200" y="6248400"/>
            <a:ext cx="1905000" cy="457200"/>
          </a:xfrm>
          <a:noFill/>
          <a:ln>
            <a:miter lim="800000"/>
            <a:headEnd/>
            <a:tailEnd/>
          </a:ln>
        </p:spPr>
        <p:txBody>
          <a:bodyPr/>
          <a:lstStyle/>
          <a:p>
            <a:fld id="{7EA3D3BB-F9FF-4ACF-A5DD-3795A4B5936D}" type="slidenum">
              <a:rPr lang="en-US" sz="2400">
                <a:solidFill>
                  <a:schemeClr val="accent2"/>
                </a:solidFill>
                <a:latin typeface="Times" pitchFamily="18" charset="0"/>
              </a:rPr>
              <a:pPr/>
              <a:t>33</a:t>
            </a:fld>
            <a:endParaRPr lang="en-US" sz="2400">
              <a:solidFill>
                <a:schemeClr val="accent2"/>
              </a:solidFill>
              <a:latin typeface="Times" pitchFamily="18" charset="0"/>
            </a:endParaRPr>
          </a:p>
        </p:txBody>
      </p:sp>
      <p:sp>
        <p:nvSpPr>
          <p:cNvPr id="35844" name="Text Box 3"/>
          <p:cNvSpPr txBox="1">
            <a:spLocks noChangeArrowheads="1"/>
          </p:cNvSpPr>
          <p:nvPr/>
        </p:nvSpPr>
        <p:spPr bwMode="auto">
          <a:xfrm>
            <a:off x="685800" y="990600"/>
            <a:ext cx="7086600" cy="461963"/>
          </a:xfrm>
          <a:prstGeom prst="rect">
            <a:avLst/>
          </a:prstGeom>
          <a:noFill/>
          <a:ln w="9525">
            <a:noFill/>
            <a:miter lim="800000"/>
            <a:headEnd/>
            <a:tailEnd/>
          </a:ln>
        </p:spPr>
        <p:txBody>
          <a:bodyPr>
            <a:spAutoFit/>
          </a:bodyPr>
          <a:lstStyle/>
          <a:p>
            <a:pPr eaLnBrk="1" hangingPunct="1">
              <a:spcBef>
                <a:spcPct val="50000"/>
              </a:spcBef>
              <a:defRPr/>
            </a:pPr>
            <a:r>
              <a:rPr lang="en-US" b="1" dirty="0">
                <a:solidFill>
                  <a:schemeClr val="accent2">
                    <a:lumMod val="50000"/>
                  </a:schemeClr>
                </a:solidFill>
                <a:latin typeface="Tempus Sans ITC" pitchFamily="82" charset="0"/>
                <a:cs typeface="Arial" panose="020B0604020202020204" pitchFamily="34" charset="0"/>
              </a:rPr>
              <a:t>Advanced Lower Abdominal Muscle Facilitation</a:t>
            </a:r>
          </a:p>
        </p:txBody>
      </p:sp>
      <p:grpSp>
        <p:nvGrpSpPr>
          <p:cNvPr id="48133" name="Group 11"/>
          <p:cNvGrpSpPr>
            <a:grpSpLocks/>
          </p:cNvGrpSpPr>
          <p:nvPr/>
        </p:nvGrpSpPr>
        <p:grpSpPr bwMode="auto">
          <a:xfrm>
            <a:off x="685800" y="1905000"/>
            <a:ext cx="7391400" cy="4343400"/>
            <a:chOff x="430" y="960"/>
            <a:chExt cx="4850" cy="3031"/>
          </a:xfrm>
        </p:grpSpPr>
        <p:grpSp>
          <p:nvGrpSpPr>
            <p:cNvPr id="48135" name="Group 9"/>
            <p:cNvGrpSpPr>
              <a:grpSpLocks/>
            </p:cNvGrpSpPr>
            <p:nvPr/>
          </p:nvGrpSpPr>
          <p:grpSpPr bwMode="auto">
            <a:xfrm>
              <a:off x="430" y="960"/>
              <a:ext cx="4850" cy="3031"/>
              <a:chOff x="430" y="960"/>
              <a:chExt cx="4850" cy="3031"/>
            </a:xfrm>
          </p:grpSpPr>
          <p:pic>
            <p:nvPicPr>
              <p:cNvPr id="48137" name="Picture 4" descr="Seminar Pics 004"/>
              <p:cNvPicPr>
                <a:picLocks noChangeAspect="1" noChangeArrowheads="1"/>
              </p:cNvPicPr>
              <p:nvPr/>
            </p:nvPicPr>
            <p:blipFill>
              <a:blip r:embed="rId2" cstate="print">
                <a:lum bright="6000"/>
              </a:blip>
              <a:srcRect/>
              <a:stretch>
                <a:fillRect/>
              </a:stretch>
            </p:blipFill>
            <p:spPr bwMode="auto">
              <a:xfrm>
                <a:off x="576" y="960"/>
                <a:ext cx="4704" cy="3031"/>
              </a:xfrm>
              <a:prstGeom prst="rect">
                <a:avLst/>
              </a:prstGeom>
              <a:noFill/>
              <a:ln w="9525">
                <a:noFill/>
                <a:miter lim="800000"/>
                <a:headEnd/>
                <a:tailEnd/>
              </a:ln>
            </p:spPr>
          </p:pic>
          <p:sp>
            <p:nvSpPr>
              <p:cNvPr id="35850" name="Rectangle 5"/>
              <p:cNvSpPr>
                <a:spLocks noChangeArrowheads="1"/>
              </p:cNvSpPr>
              <p:nvPr/>
            </p:nvSpPr>
            <p:spPr bwMode="auto">
              <a:xfrm>
                <a:off x="480" y="1066"/>
                <a:ext cx="2804" cy="967"/>
              </a:xfrm>
              <a:prstGeom prst="rect">
                <a:avLst/>
              </a:prstGeom>
              <a:noFill/>
              <a:ln w="9525">
                <a:noFill/>
                <a:miter lim="800000"/>
                <a:headEnd/>
                <a:tailEnd/>
              </a:ln>
            </p:spPr>
            <p:txBody>
              <a:bodyPr>
                <a:spAutoFit/>
              </a:bodyPr>
              <a:lstStyle/>
              <a:p>
                <a:pPr algn="ctr" eaLnBrk="1" hangingPunct="1">
                  <a:spcBef>
                    <a:spcPct val="50000"/>
                  </a:spcBef>
                  <a:defRPr/>
                </a:pPr>
                <a:r>
                  <a:rPr lang="en-US" sz="2800" b="1" dirty="0">
                    <a:solidFill>
                      <a:schemeClr val="bg1"/>
                    </a:solidFill>
                    <a:effectLst>
                      <a:outerShdw blurRad="38100" dist="38100" dir="2700000" algn="tl">
                        <a:srgbClr val="000000">
                          <a:alpha val="43137"/>
                        </a:srgbClr>
                      </a:outerShdw>
                    </a:effectLst>
                    <a:latin typeface="Tempus Sans ITC" pitchFamily="82" charset="0"/>
                    <a:cs typeface="Arial" panose="020B0604020202020204" pitchFamily="34" charset="0"/>
                  </a:rPr>
                  <a:t>Tapping between the navel and the pubic bone while bringing both knees up</a:t>
                </a:r>
              </a:p>
            </p:txBody>
          </p:sp>
          <p:sp>
            <p:nvSpPr>
              <p:cNvPr id="35851" name="Text Box 8"/>
              <p:cNvSpPr txBox="1">
                <a:spLocks noChangeArrowheads="1"/>
              </p:cNvSpPr>
              <p:nvPr/>
            </p:nvSpPr>
            <p:spPr bwMode="auto">
              <a:xfrm>
                <a:off x="430" y="2821"/>
                <a:ext cx="3504" cy="666"/>
              </a:xfrm>
              <a:prstGeom prst="rect">
                <a:avLst/>
              </a:prstGeom>
              <a:noFill/>
              <a:ln w="9525">
                <a:noFill/>
                <a:miter lim="800000"/>
                <a:headEnd/>
                <a:tailEnd/>
              </a:ln>
            </p:spPr>
            <p:txBody>
              <a:bodyPr>
                <a:spAutoFit/>
              </a:bodyPr>
              <a:lstStyle/>
              <a:p>
                <a:pPr algn="ctr" eaLnBrk="1" hangingPunct="1">
                  <a:spcBef>
                    <a:spcPct val="50000"/>
                  </a:spcBef>
                  <a:defRPr/>
                </a:pPr>
                <a:r>
                  <a:rPr lang="en-US" sz="2800" b="1" dirty="0">
                    <a:solidFill>
                      <a:schemeClr val="accent2">
                        <a:lumMod val="50000"/>
                      </a:schemeClr>
                    </a:solidFill>
                    <a:effectLst>
                      <a:outerShdw blurRad="38100" dist="38100" dir="2700000" algn="tl">
                        <a:srgbClr val="000000">
                          <a:alpha val="43137"/>
                        </a:srgbClr>
                      </a:outerShdw>
                    </a:effectLst>
                    <a:latin typeface="Tempus Sans ITC" pitchFamily="82" charset="0"/>
                    <a:cs typeface="Arial" panose="020B0604020202020204" pitchFamily="34" charset="0"/>
                  </a:rPr>
                  <a:t>Must be able to keep the back from arching for this progression</a:t>
                </a:r>
              </a:p>
            </p:txBody>
          </p:sp>
        </p:grpSp>
        <p:sp>
          <p:nvSpPr>
            <p:cNvPr id="48136" name="Line 10"/>
            <p:cNvSpPr>
              <a:spLocks noChangeShapeType="1"/>
            </p:cNvSpPr>
            <p:nvPr/>
          </p:nvSpPr>
          <p:spPr bwMode="auto">
            <a:xfrm>
              <a:off x="3504" y="1152"/>
              <a:ext cx="1248" cy="0"/>
            </a:xfrm>
            <a:prstGeom prst="line">
              <a:avLst/>
            </a:prstGeom>
            <a:noFill/>
            <a:ln w="76200">
              <a:solidFill>
                <a:srgbClr val="FF0000"/>
              </a:solidFill>
              <a:round/>
              <a:headEnd type="triangle" w="med" len="med"/>
              <a:tailEnd/>
            </a:ln>
          </p:spPr>
          <p:txBody>
            <a:bodyPr wrap="none"/>
            <a:lstStyle/>
            <a:p>
              <a:endParaRPr lang="en-US"/>
            </a:p>
          </p:txBody>
        </p:sp>
      </p:grpSp>
      <p:sp>
        <p:nvSpPr>
          <p:cNvPr id="48134" name="Line 6"/>
          <p:cNvSpPr>
            <a:spLocks noChangeShapeType="1"/>
          </p:cNvSpPr>
          <p:nvPr/>
        </p:nvSpPr>
        <p:spPr bwMode="auto">
          <a:xfrm>
            <a:off x="5105400" y="2133600"/>
            <a:ext cx="2133600" cy="0"/>
          </a:xfrm>
          <a:prstGeom prst="line">
            <a:avLst/>
          </a:prstGeom>
          <a:noFill/>
          <a:ln w="76200">
            <a:solidFill>
              <a:srgbClr val="FF0000"/>
            </a:solidFill>
            <a:round/>
            <a:headEnd type="triangle" w="med" len="med"/>
            <a:tailEnd/>
          </a:ln>
        </p:spPr>
        <p:txBody>
          <a:bodyPr wrap="none"/>
          <a:lstStyle/>
          <a:p>
            <a:endParaRPr lang="en-US"/>
          </a:p>
        </p:txBody>
      </p:sp>
    </p:spTree>
  </p:cSld>
  <p:clrMapOvr>
    <a:masterClrMapping/>
  </p:clrMapOvr>
  <p:transition spd="slow">
    <p:rand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ctrTitle"/>
          </p:nvPr>
        </p:nvSpPr>
        <p:spPr>
          <a:xfrm>
            <a:off x="838200" y="0"/>
            <a:ext cx="7772400" cy="1143000"/>
          </a:xfrm>
        </p:spPr>
        <p:txBody>
          <a:bodyPr/>
          <a:lstStyle/>
          <a:p>
            <a:pPr algn="ctr" eaLnBrk="1" hangingPunct="1"/>
            <a:r>
              <a:rPr lang="en-US" sz="4000" b="1">
                <a:ln>
                  <a:noFill/>
                </a:ln>
              </a:rPr>
              <a:t>Pelvic floor exercises</a:t>
            </a:r>
          </a:p>
        </p:txBody>
      </p:sp>
      <p:sp>
        <p:nvSpPr>
          <p:cNvPr id="1170435" name="Rectangle 3"/>
          <p:cNvSpPr>
            <a:spLocks noGrp="1" noChangeArrowheads="1"/>
          </p:cNvSpPr>
          <p:nvPr>
            <p:ph type="subTitle" idx="1"/>
          </p:nvPr>
        </p:nvSpPr>
        <p:spPr>
          <a:xfrm>
            <a:off x="3581400" y="1714500"/>
            <a:ext cx="3810000" cy="3429000"/>
          </a:xfrm>
        </p:spPr>
        <p:txBody>
          <a:bodyPr rtlCol="0">
            <a:noAutofit/>
          </a:bodyPr>
          <a:lstStyle/>
          <a:p>
            <a:pPr algn="ctr" eaLnBrk="1" fontAlgn="auto" hangingPunct="1">
              <a:lnSpc>
                <a:spcPct val="90000"/>
              </a:lnSpc>
              <a:buClr>
                <a:schemeClr val="accent1">
                  <a:lumMod val="75000"/>
                </a:schemeClr>
              </a:buClr>
              <a:buFont typeface="Arial"/>
              <a:buNone/>
              <a:defRPr/>
            </a:pPr>
            <a:endParaRPr lang="en-US" sz="3600" b="1" dirty="0">
              <a:effectLst>
                <a:outerShdw blurRad="38100" dist="38100" dir="2700000" algn="tl">
                  <a:srgbClr val="000000"/>
                </a:outerShdw>
              </a:effectLst>
            </a:endParaRPr>
          </a:p>
          <a:p>
            <a:pPr algn="ctr" eaLnBrk="1" fontAlgn="auto" hangingPunct="1">
              <a:lnSpc>
                <a:spcPct val="90000"/>
              </a:lnSpc>
              <a:buClr>
                <a:schemeClr val="accent1">
                  <a:lumMod val="75000"/>
                </a:schemeClr>
              </a:buClr>
              <a:buFont typeface="Arial"/>
              <a:buNone/>
              <a:defRPr/>
            </a:pPr>
            <a:r>
              <a:rPr lang="en-US" sz="3600" b="1" dirty="0">
                <a:solidFill>
                  <a:schemeClr val="accent2">
                    <a:lumMod val="50000"/>
                  </a:schemeClr>
                </a:solidFill>
                <a:effectLst>
                  <a:outerShdw blurRad="38100" dist="38100" dir="2700000" algn="tl">
                    <a:srgbClr val="000000">
                      <a:alpha val="43137"/>
                    </a:srgbClr>
                  </a:outerShdw>
                </a:effectLst>
              </a:rPr>
              <a:t>Why?</a:t>
            </a:r>
          </a:p>
          <a:p>
            <a:pPr algn="ctr" eaLnBrk="1" fontAlgn="auto" hangingPunct="1">
              <a:lnSpc>
                <a:spcPct val="90000"/>
              </a:lnSpc>
              <a:buClr>
                <a:schemeClr val="accent1">
                  <a:lumMod val="75000"/>
                </a:schemeClr>
              </a:buClr>
              <a:buFont typeface="Arial"/>
              <a:buNone/>
              <a:defRPr/>
            </a:pPr>
            <a:endParaRPr lang="en-US" sz="3600" b="1" dirty="0">
              <a:solidFill>
                <a:schemeClr val="accent2">
                  <a:lumMod val="50000"/>
                </a:schemeClr>
              </a:solidFill>
              <a:effectLst>
                <a:outerShdw blurRad="38100" dist="38100" dir="2700000" algn="tl">
                  <a:srgbClr val="000000">
                    <a:alpha val="43137"/>
                  </a:srgbClr>
                </a:outerShdw>
              </a:effectLst>
            </a:endParaRPr>
          </a:p>
          <a:p>
            <a:pPr algn="ctr" eaLnBrk="1" fontAlgn="auto" hangingPunct="1">
              <a:lnSpc>
                <a:spcPct val="90000"/>
              </a:lnSpc>
              <a:buClr>
                <a:schemeClr val="accent1">
                  <a:lumMod val="75000"/>
                </a:schemeClr>
              </a:buClr>
              <a:buFont typeface="Arial"/>
              <a:buNone/>
              <a:defRPr/>
            </a:pPr>
            <a:r>
              <a:rPr lang="en-US" sz="3600" b="1" dirty="0">
                <a:solidFill>
                  <a:schemeClr val="accent2">
                    <a:lumMod val="50000"/>
                  </a:schemeClr>
                </a:solidFill>
                <a:effectLst>
                  <a:outerShdw blurRad="38100" dist="38100" dir="2700000" algn="tl">
                    <a:srgbClr val="000000">
                      <a:alpha val="43137"/>
                    </a:srgbClr>
                  </a:outerShdw>
                </a:effectLst>
              </a:rPr>
              <a:t>How?</a:t>
            </a:r>
          </a:p>
          <a:p>
            <a:pPr algn="ctr" eaLnBrk="1" fontAlgn="auto" hangingPunct="1">
              <a:lnSpc>
                <a:spcPct val="90000"/>
              </a:lnSpc>
              <a:buClr>
                <a:schemeClr val="accent1">
                  <a:lumMod val="75000"/>
                </a:schemeClr>
              </a:buClr>
              <a:buFont typeface="Arial"/>
              <a:buNone/>
              <a:defRPr/>
            </a:pPr>
            <a:endParaRPr lang="en-US" sz="3600" b="1" dirty="0">
              <a:solidFill>
                <a:schemeClr val="accent2">
                  <a:lumMod val="50000"/>
                </a:schemeClr>
              </a:solidFill>
              <a:effectLst>
                <a:outerShdw blurRad="38100" dist="38100" dir="2700000" algn="tl">
                  <a:srgbClr val="000000">
                    <a:alpha val="43137"/>
                  </a:srgbClr>
                </a:outerShdw>
              </a:effectLst>
            </a:endParaRPr>
          </a:p>
          <a:p>
            <a:pPr algn="ctr" eaLnBrk="1" fontAlgn="auto" hangingPunct="1">
              <a:lnSpc>
                <a:spcPct val="90000"/>
              </a:lnSpc>
              <a:buClr>
                <a:schemeClr val="accent1">
                  <a:lumMod val="75000"/>
                </a:schemeClr>
              </a:buClr>
              <a:buFont typeface="Arial"/>
              <a:buNone/>
              <a:defRPr/>
            </a:pPr>
            <a:r>
              <a:rPr lang="en-US" sz="3600" b="1" dirty="0">
                <a:solidFill>
                  <a:schemeClr val="accent2">
                    <a:lumMod val="50000"/>
                  </a:schemeClr>
                </a:solidFill>
                <a:effectLst>
                  <a:outerShdw blurRad="38100" dist="38100" dir="2700000" algn="tl">
                    <a:srgbClr val="000000">
                      <a:alpha val="43137"/>
                    </a:srgbClr>
                  </a:outerShdw>
                </a:effectLst>
              </a:rPr>
              <a:t>How many?</a:t>
            </a:r>
          </a:p>
        </p:txBody>
      </p:sp>
      <p:sp>
        <p:nvSpPr>
          <p:cNvPr id="49156" name="Rectangle 23"/>
          <p:cNvSpPr>
            <a:spLocks noGrp="1" noChangeArrowheads="1"/>
          </p:cNvSpPr>
          <p:nvPr>
            <p:ph type="sldNum" sz="quarter" idx="12"/>
          </p:nvPr>
        </p:nvSpPr>
        <p:spPr bwMode="auto">
          <a:xfrm>
            <a:off x="6553200" y="6248400"/>
            <a:ext cx="1905000" cy="457200"/>
          </a:xfrm>
          <a:noFill/>
          <a:ln>
            <a:miter lim="800000"/>
            <a:headEnd/>
            <a:tailEnd/>
          </a:ln>
        </p:spPr>
        <p:txBody>
          <a:bodyPr/>
          <a:lstStyle/>
          <a:p>
            <a:fld id="{2C5616F3-DD82-4494-B354-0BA1B952E90F}" type="slidenum">
              <a:rPr lang="en-US" sz="2400">
                <a:solidFill>
                  <a:schemeClr val="accent2"/>
                </a:solidFill>
                <a:latin typeface="Times" pitchFamily="18" charset="0"/>
              </a:rPr>
              <a:pPr/>
              <a:t>34</a:t>
            </a:fld>
            <a:endParaRPr lang="en-US" sz="2400">
              <a:solidFill>
                <a:schemeClr val="accent2"/>
              </a:solidFill>
              <a:latin typeface="Times" pitchFamily="18" charset="0"/>
            </a:endParaRPr>
          </a:p>
        </p:txBody>
      </p:sp>
      <p:pic>
        <p:nvPicPr>
          <p:cNvPr id="49157" name="Picture 4" descr="MCj04042630000[1]"/>
          <p:cNvPicPr>
            <a:picLocks noChangeAspect="1" noChangeArrowheads="1"/>
          </p:cNvPicPr>
          <p:nvPr/>
        </p:nvPicPr>
        <p:blipFill>
          <a:blip r:embed="rId2" cstate="print"/>
          <a:srcRect/>
          <a:stretch>
            <a:fillRect/>
          </a:stretch>
        </p:blipFill>
        <p:spPr bwMode="auto">
          <a:xfrm>
            <a:off x="457200" y="2209800"/>
            <a:ext cx="2971800" cy="2741613"/>
          </a:xfrm>
          <a:prstGeom prst="rect">
            <a:avLst/>
          </a:prstGeom>
          <a:noFill/>
          <a:ln w="9525">
            <a:noFill/>
            <a:miter lim="800000"/>
            <a:headEnd/>
            <a:tailEnd/>
          </a:ln>
        </p:spPr>
      </p:pic>
    </p:spTree>
  </p:cSld>
  <p:clrMapOvr>
    <a:masterClrMapping/>
  </p:clrMapOvr>
  <p:transition spd="slow">
    <p:rand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ctrTitle"/>
          </p:nvPr>
        </p:nvSpPr>
        <p:spPr>
          <a:xfrm>
            <a:off x="990600" y="0"/>
            <a:ext cx="7010400" cy="1143000"/>
          </a:xfrm>
        </p:spPr>
        <p:txBody>
          <a:bodyPr/>
          <a:lstStyle/>
          <a:p>
            <a:pPr algn="ctr" eaLnBrk="1" hangingPunct="1"/>
            <a:r>
              <a:rPr lang="en-US" sz="4000" b="1">
                <a:ln>
                  <a:noFill/>
                </a:ln>
              </a:rPr>
              <a:t>Pelvic floor exercises</a:t>
            </a:r>
          </a:p>
        </p:txBody>
      </p:sp>
      <p:sp>
        <p:nvSpPr>
          <p:cNvPr id="1171459" name="Rectangle 3"/>
          <p:cNvSpPr>
            <a:spLocks noGrp="1" noChangeArrowheads="1"/>
          </p:cNvSpPr>
          <p:nvPr>
            <p:ph type="subTitle" idx="1"/>
          </p:nvPr>
        </p:nvSpPr>
        <p:spPr>
          <a:xfrm>
            <a:off x="3733800" y="1600200"/>
            <a:ext cx="4724400" cy="4191000"/>
          </a:xfrm>
        </p:spPr>
        <p:txBody>
          <a:bodyPr rtlCol="0"/>
          <a:lstStyle/>
          <a:p>
            <a:pPr algn="ctr" eaLnBrk="1" fontAlgn="auto" hangingPunct="1">
              <a:lnSpc>
                <a:spcPct val="80000"/>
              </a:lnSpc>
              <a:buClr>
                <a:schemeClr val="accent1">
                  <a:lumMod val="75000"/>
                </a:schemeClr>
              </a:buClr>
              <a:buFont typeface="Arial"/>
              <a:buNone/>
              <a:defRPr/>
            </a:pPr>
            <a:r>
              <a:rPr lang="en-US" sz="2800" b="1" dirty="0">
                <a:solidFill>
                  <a:schemeClr val="accent2">
                    <a:lumMod val="50000"/>
                  </a:schemeClr>
                </a:solidFill>
              </a:rPr>
              <a:t>WHY?</a:t>
            </a:r>
          </a:p>
          <a:p>
            <a:pPr algn="ctr" eaLnBrk="1" fontAlgn="auto" hangingPunct="1">
              <a:lnSpc>
                <a:spcPct val="80000"/>
              </a:lnSpc>
              <a:buClr>
                <a:schemeClr val="accent1">
                  <a:lumMod val="75000"/>
                </a:schemeClr>
              </a:buClr>
              <a:buFont typeface="Arial"/>
              <a:buNone/>
              <a:defRPr/>
            </a:pPr>
            <a:endParaRPr lang="en-US" sz="2800" b="1" dirty="0">
              <a:solidFill>
                <a:schemeClr val="accent2">
                  <a:lumMod val="50000"/>
                </a:schemeClr>
              </a:solidFill>
            </a:endParaRPr>
          </a:p>
          <a:p>
            <a:pPr algn="ctr" eaLnBrk="1" fontAlgn="auto" hangingPunct="1">
              <a:lnSpc>
                <a:spcPct val="80000"/>
              </a:lnSpc>
              <a:buClr>
                <a:schemeClr val="accent1">
                  <a:lumMod val="75000"/>
                </a:schemeClr>
              </a:buClr>
              <a:buFont typeface="Wingdings" pitchFamily="2" charset="2"/>
              <a:buChar char="ü"/>
              <a:defRPr/>
            </a:pPr>
            <a:r>
              <a:rPr lang="en-US" sz="2800" b="1" dirty="0">
                <a:solidFill>
                  <a:schemeClr val="accent2">
                    <a:lumMod val="50000"/>
                  </a:schemeClr>
                </a:solidFill>
              </a:rPr>
              <a:t> Prevent urinary incontinence</a:t>
            </a:r>
          </a:p>
          <a:p>
            <a:pPr algn="ctr" eaLnBrk="1" fontAlgn="auto" hangingPunct="1">
              <a:lnSpc>
                <a:spcPct val="80000"/>
              </a:lnSpc>
              <a:buClr>
                <a:schemeClr val="accent1">
                  <a:lumMod val="75000"/>
                </a:schemeClr>
              </a:buClr>
              <a:buFont typeface="Wingdings" pitchFamily="2" charset="2"/>
              <a:buChar char="ü"/>
              <a:defRPr/>
            </a:pPr>
            <a:endParaRPr lang="en-US" sz="2800" b="1" dirty="0">
              <a:solidFill>
                <a:schemeClr val="accent2">
                  <a:lumMod val="50000"/>
                </a:schemeClr>
              </a:solidFill>
            </a:endParaRPr>
          </a:p>
          <a:p>
            <a:pPr algn="ctr" eaLnBrk="1" fontAlgn="auto" hangingPunct="1">
              <a:lnSpc>
                <a:spcPct val="80000"/>
              </a:lnSpc>
              <a:buClr>
                <a:schemeClr val="accent1">
                  <a:lumMod val="75000"/>
                </a:schemeClr>
              </a:buClr>
              <a:buFont typeface="Wingdings" pitchFamily="2" charset="2"/>
              <a:buChar char="ü"/>
              <a:defRPr/>
            </a:pPr>
            <a:r>
              <a:rPr lang="en-US" sz="2800" b="1" dirty="0">
                <a:solidFill>
                  <a:schemeClr val="accent2">
                    <a:lumMod val="50000"/>
                  </a:schemeClr>
                </a:solidFill>
              </a:rPr>
              <a:t> Prevent fecal incontinence</a:t>
            </a:r>
          </a:p>
          <a:p>
            <a:pPr algn="ctr" eaLnBrk="1" fontAlgn="auto" hangingPunct="1">
              <a:lnSpc>
                <a:spcPct val="80000"/>
              </a:lnSpc>
              <a:buClr>
                <a:schemeClr val="accent1">
                  <a:lumMod val="75000"/>
                </a:schemeClr>
              </a:buClr>
              <a:buFont typeface="Wingdings" pitchFamily="2" charset="2"/>
              <a:buChar char="ü"/>
              <a:defRPr/>
            </a:pPr>
            <a:endParaRPr lang="en-US" sz="2800" b="1" dirty="0">
              <a:solidFill>
                <a:schemeClr val="accent2">
                  <a:lumMod val="50000"/>
                </a:schemeClr>
              </a:solidFill>
            </a:endParaRPr>
          </a:p>
          <a:p>
            <a:pPr algn="ctr" eaLnBrk="1" fontAlgn="auto" hangingPunct="1">
              <a:lnSpc>
                <a:spcPct val="80000"/>
              </a:lnSpc>
              <a:buClr>
                <a:schemeClr val="accent1">
                  <a:lumMod val="75000"/>
                </a:schemeClr>
              </a:buClr>
              <a:buFont typeface="Wingdings" pitchFamily="2" charset="2"/>
              <a:buChar char="ü"/>
              <a:defRPr/>
            </a:pPr>
            <a:r>
              <a:rPr lang="en-US" sz="2800" b="1" dirty="0">
                <a:solidFill>
                  <a:schemeClr val="accent2">
                    <a:lumMod val="50000"/>
                  </a:schemeClr>
                </a:solidFill>
              </a:rPr>
              <a:t> Prevent organ </a:t>
            </a:r>
            <a:r>
              <a:rPr lang="en-US" sz="2800" b="1" dirty="0" err="1">
                <a:solidFill>
                  <a:schemeClr val="accent2">
                    <a:lumMod val="50000"/>
                  </a:schemeClr>
                </a:solidFill>
              </a:rPr>
              <a:t>prolapse</a:t>
            </a:r>
            <a:endParaRPr lang="en-US" sz="2800" b="1" dirty="0">
              <a:solidFill>
                <a:schemeClr val="accent2">
                  <a:lumMod val="50000"/>
                </a:schemeClr>
              </a:solidFill>
            </a:endParaRPr>
          </a:p>
          <a:p>
            <a:pPr algn="l" eaLnBrk="1" fontAlgn="auto" hangingPunct="1">
              <a:lnSpc>
                <a:spcPct val="80000"/>
              </a:lnSpc>
              <a:buClr>
                <a:schemeClr val="accent1">
                  <a:lumMod val="75000"/>
                </a:schemeClr>
              </a:buClr>
              <a:buFont typeface="Arial"/>
              <a:buNone/>
              <a:defRPr/>
            </a:pPr>
            <a:endParaRPr lang="en-US" b="1" dirty="0">
              <a:effectLst>
                <a:outerShdw blurRad="38100" dist="38100" dir="2700000" algn="tl">
                  <a:srgbClr val="000000"/>
                </a:outerShdw>
              </a:effectLst>
            </a:endParaRPr>
          </a:p>
          <a:p>
            <a:pPr algn="l" eaLnBrk="1" fontAlgn="auto" hangingPunct="1">
              <a:lnSpc>
                <a:spcPct val="80000"/>
              </a:lnSpc>
              <a:buClr>
                <a:schemeClr val="accent1">
                  <a:lumMod val="75000"/>
                </a:schemeClr>
              </a:buClr>
              <a:buFont typeface="Wingdings" pitchFamily="2" charset="2"/>
              <a:buChar char="ü"/>
              <a:defRPr/>
            </a:pPr>
            <a:endParaRPr lang="en-US" sz="2800" b="1" dirty="0">
              <a:effectLst>
                <a:outerShdw blurRad="38100" dist="38100" dir="2700000" algn="tl">
                  <a:srgbClr val="000000"/>
                </a:outerShdw>
              </a:effectLst>
            </a:endParaRPr>
          </a:p>
          <a:p>
            <a:pPr eaLnBrk="1" fontAlgn="auto" hangingPunct="1">
              <a:lnSpc>
                <a:spcPct val="80000"/>
              </a:lnSpc>
              <a:buClr>
                <a:schemeClr val="accent1">
                  <a:lumMod val="75000"/>
                </a:schemeClr>
              </a:buClr>
              <a:buFont typeface="Arial"/>
              <a:buNone/>
              <a:defRPr/>
            </a:pPr>
            <a:endParaRPr lang="en-US" sz="2800" b="1" dirty="0">
              <a:effectLst>
                <a:outerShdw blurRad="38100" dist="38100" dir="2700000" algn="tl">
                  <a:srgbClr val="000000"/>
                </a:outerShdw>
              </a:effectLst>
            </a:endParaRPr>
          </a:p>
          <a:p>
            <a:pPr eaLnBrk="1" fontAlgn="auto" hangingPunct="1">
              <a:lnSpc>
                <a:spcPct val="80000"/>
              </a:lnSpc>
              <a:buClr>
                <a:schemeClr val="accent1">
                  <a:lumMod val="75000"/>
                </a:schemeClr>
              </a:buClr>
              <a:buFont typeface="Arial"/>
              <a:buNone/>
              <a:defRPr/>
            </a:pPr>
            <a:endParaRPr lang="en-US" sz="2800" b="1" dirty="0">
              <a:effectLst>
                <a:outerShdw blurRad="38100" dist="38100" dir="2700000" algn="tl">
                  <a:srgbClr val="000000"/>
                </a:outerShdw>
              </a:effectLst>
            </a:endParaRPr>
          </a:p>
        </p:txBody>
      </p:sp>
      <p:sp>
        <p:nvSpPr>
          <p:cNvPr id="50180" name="Rectangle 23"/>
          <p:cNvSpPr>
            <a:spLocks noGrp="1" noChangeArrowheads="1"/>
          </p:cNvSpPr>
          <p:nvPr>
            <p:ph type="sldNum" sz="quarter" idx="12"/>
          </p:nvPr>
        </p:nvSpPr>
        <p:spPr bwMode="auto">
          <a:xfrm>
            <a:off x="6553200" y="6248400"/>
            <a:ext cx="1905000" cy="457200"/>
          </a:xfrm>
          <a:noFill/>
          <a:ln>
            <a:miter lim="800000"/>
            <a:headEnd/>
            <a:tailEnd/>
          </a:ln>
        </p:spPr>
        <p:txBody>
          <a:bodyPr/>
          <a:lstStyle/>
          <a:p>
            <a:fld id="{862C5B8B-16FD-48D6-B93A-BC95D46ACD46}" type="slidenum">
              <a:rPr lang="en-US" sz="2400">
                <a:solidFill>
                  <a:schemeClr val="accent2"/>
                </a:solidFill>
                <a:latin typeface="Times" pitchFamily="18" charset="0"/>
              </a:rPr>
              <a:pPr/>
              <a:t>35</a:t>
            </a:fld>
            <a:endParaRPr lang="en-US" sz="2400">
              <a:solidFill>
                <a:schemeClr val="accent2"/>
              </a:solidFill>
              <a:latin typeface="Times" pitchFamily="18" charset="0"/>
            </a:endParaRPr>
          </a:p>
        </p:txBody>
      </p:sp>
      <p:pic>
        <p:nvPicPr>
          <p:cNvPr id="50181" name="Picture 4" descr="MCj01984710000[1]"/>
          <p:cNvPicPr>
            <a:picLocks noChangeAspect="1" noChangeArrowheads="1"/>
          </p:cNvPicPr>
          <p:nvPr/>
        </p:nvPicPr>
        <p:blipFill>
          <a:blip r:embed="rId3" cstate="print"/>
          <a:srcRect/>
          <a:stretch>
            <a:fillRect/>
          </a:stretch>
        </p:blipFill>
        <p:spPr bwMode="auto">
          <a:xfrm>
            <a:off x="381000" y="685800"/>
            <a:ext cx="3216275" cy="2643188"/>
          </a:xfrm>
          <a:prstGeom prst="rect">
            <a:avLst/>
          </a:prstGeom>
          <a:noFill/>
          <a:ln w="9525">
            <a:noFill/>
            <a:miter lim="800000"/>
            <a:headEnd/>
            <a:tailEnd/>
          </a:ln>
        </p:spPr>
      </p:pic>
      <p:pic>
        <p:nvPicPr>
          <p:cNvPr id="50182" name="Picture 6" descr="MCj04347500000[1]"/>
          <p:cNvPicPr>
            <a:picLocks noChangeAspect="1" noChangeArrowheads="1"/>
          </p:cNvPicPr>
          <p:nvPr/>
        </p:nvPicPr>
        <p:blipFill>
          <a:blip r:embed="rId4" cstate="print"/>
          <a:srcRect/>
          <a:stretch>
            <a:fillRect/>
          </a:stretch>
        </p:blipFill>
        <p:spPr bwMode="auto">
          <a:xfrm>
            <a:off x="3581400" y="6248400"/>
            <a:ext cx="381000" cy="381000"/>
          </a:xfrm>
          <a:prstGeom prst="rect">
            <a:avLst/>
          </a:prstGeom>
          <a:noFill/>
          <a:ln w="9525">
            <a:noFill/>
            <a:miter lim="800000"/>
            <a:headEnd/>
            <a:tailEnd/>
          </a:ln>
        </p:spPr>
      </p:pic>
    </p:spTree>
  </p:cSld>
  <p:clrMapOvr>
    <a:masterClrMapping/>
  </p:clrMapOvr>
  <p:transition spd="slow">
    <p:rand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ctrTitle"/>
          </p:nvPr>
        </p:nvSpPr>
        <p:spPr>
          <a:xfrm>
            <a:off x="838200" y="0"/>
            <a:ext cx="7239000" cy="1143000"/>
          </a:xfrm>
        </p:spPr>
        <p:txBody>
          <a:bodyPr/>
          <a:lstStyle/>
          <a:p>
            <a:pPr algn="ctr" eaLnBrk="1" hangingPunct="1"/>
            <a:r>
              <a:rPr lang="en-US" sz="4000" b="1">
                <a:ln>
                  <a:noFill/>
                </a:ln>
              </a:rPr>
              <a:t>Pelvic floor exercises</a:t>
            </a:r>
          </a:p>
        </p:txBody>
      </p:sp>
      <p:sp>
        <p:nvSpPr>
          <p:cNvPr id="1173507" name="Rectangle 3"/>
          <p:cNvSpPr>
            <a:spLocks noGrp="1" noChangeArrowheads="1"/>
          </p:cNvSpPr>
          <p:nvPr>
            <p:ph type="subTitle" idx="1"/>
          </p:nvPr>
        </p:nvSpPr>
        <p:spPr>
          <a:xfrm>
            <a:off x="2362200" y="1333500"/>
            <a:ext cx="3429000" cy="4191000"/>
          </a:xfrm>
        </p:spPr>
        <p:txBody>
          <a:bodyPr rtlCol="0">
            <a:normAutofit lnSpcReduction="10000"/>
          </a:bodyPr>
          <a:lstStyle/>
          <a:p>
            <a:pPr eaLnBrk="1" fontAlgn="auto" hangingPunct="1">
              <a:buClr>
                <a:schemeClr val="accent1">
                  <a:lumMod val="75000"/>
                </a:schemeClr>
              </a:buClr>
              <a:buFont typeface="Arial"/>
              <a:buNone/>
              <a:defRPr/>
            </a:pPr>
            <a:endParaRPr lang="en-US" sz="2800" b="1" dirty="0">
              <a:effectLst>
                <a:outerShdw blurRad="38100" dist="38100" dir="2700000" algn="tl">
                  <a:srgbClr val="000000"/>
                </a:outerShdw>
              </a:effectLst>
            </a:endParaRPr>
          </a:p>
          <a:p>
            <a:pPr algn="ctr" eaLnBrk="1" fontAlgn="auto" hangingPunct="1">
              <a:buClr>
                <a:schemeClr val="accent1">
                  <a:lumMod val="75000"/>
                </a:schemeClr>
              </a:buClr>
              <a:buFont typeface="Arial"/>
              <a:buNone/>
              <a:defRPr/>
            </a:pPr>
            <a:r>
              <a:rPr lang="en-US" sz="3200" b="1" dirty="0">
                <a:solidFill>
                  <a:schemeClr val="accent2">
                    <a:lumMod val="50000"/>
                  </a:schemeClr>
                </a:solidFill>
              </a:rPr>
              <a:t>Why?</a:t>
            </a:r>
          </a:p>
          <a:p>
            <a:pPr algn="ctr" eaLnBrk="1" fontAlgn="auto" hangingPunct="1">
              <a:buClr>
                <a:schemeClr val="accent1">
                  <a:lumMod val="75000"/>
                </a:schemeClr>
              </a:buClr>
              <a:buFont typeface="Arial"/>
              <a:buNone/>
              <a:defRPr/>
            </a:pPr>
            <a:endParaRPr lang="en-US" sz="3200" b="1" dirty="0">
              <a:solidFill>
                <a:schemeClr val="accent2">
                  <a:lumMod val="50000"/>
                </a:schemeClr>
              </a:solidFill>
            </a:endParaRPr>
          </a:p>
          <a:p>
            <a:pPr algn="ctr" eaLnBrk="1" fontAlgn="auto" hangingPunct="1">
              <a:buClr>
                <a:schemeClr val="accent1">
                  <a:lumMod val="75000"/>
                </a:schemeClr>
              </a:buClr>
              <a:buFont typeface="Wingdings" pitchFamily="2" charset="2"/>
              <a:buChar char="ü"/>
              <a:defRPr/>
            </a:pPr>
            <a:r>
              <a:rPr lang="en-US" sz="3200" b="1" dirty="0">
                <a:solidFill>
                  <a:schemeClr val="accent2">
                    <a:lumMod val="50000"/>
                  </a:schemeClr>
                </a:solidFill>
              </a:rPr>
              <a:t> Strength / Control</a:t>
            </a:r>
          </a:p>
          <a:p>
            <a:pPr algn="ctr" eaLnBrk="1" fontAlgn="auto" hangingPunct="1">
              <a:buClr>
                <a:schemeClr val="accent1">
                  <a:lumMod val="75000"/>
                </a:schemeClr>
              </a:buClr>
              <a:buFont typeface="Wingdings" pitchFamily="2" charset="2"/>
              <a:buChar char="ü"/>
              <a:defRPr/>
            </a:pPr>
            <a:endParaRPr lang="en-US" sz="3200" b="1" dirty="0">
              <a:solidFill>
                <a:schemeClr val="accent2">
                  <a:lumMod val="50000"/>
                </a:schemeClr>
              </a:solidFill>
            </a:endParaRPr>
          </a:p>
          <a:p>
            <a:pPr algn="ctr" eaLnBrk="1" fontAlgn="auto" hangingPunct="1">
              <a:buClr>
                <a:schemeClr val="accent1">
                  <a:lumMod val="75000"/>
                </a:schemeClr>
              </a:buClr>
              <a:buFont typeface="Wingdings" pitchFamily="2" charset="2"/>
              <a:buChar char="ü"/>
              <a:defRPr/>
            </a:pPr>
            <a:r>
              <a:rPr lang="en-US" sz="3200" b="1" dirty="0">
                <a:solidFill>
                  <a:schemeClr val="accent2">
                    <a:lumMod val="50000"/>
                  </a:schemeClr>
                </a:solidFill>
              </a:rPr>
              <a:t> Ability to relax</a:t>
            </a:r>
          </a:p>
          <a:p>
            <a:pPr algn="l" eaLnBrk="1" fontAlgn="auto" hangingPunct="1">
              <a:buClr>
                <a:schemeClr val="accent1">
                  <a:lumMod val="75000"/>
                </a:schemeClr>
              </a:buClr>
              <a:buFont typeface="Arial"/>
              <a:buNone/>
              <a:defRPr/>
            </a:pPr>
            <a:endParaRPr lang="en-US" b="1" dirty="0">
              <a:effectLst>
                <a:outerShdw blurRad="38100" dist="38100" dir="2700000" algn="tl">
                  <a:srgbClr val="000000"/>
                </a:outerShdw>
              </a:effectLst>
            </a:endParaRPr>
          </a:p>
          <a:p>
            <a:pPr algn="l" eaLnBrk="1" fontAlgn="auto" hangingPunct="1">
              <a:buClr>
                <a:schemeClr val="accent1">
                  <a:lumMod val="75000"/>
                </a:schemeClr>
              </a:buClr>
              <a:buFont typeface="Wingdings" pitchFamily="2" charset="2"/>
              <a:buChar char="ü"/>
              <a:defRPr/>
            </a:pPr>
            <a:endParaRPr lang="en-US" sz="2800" b="1" dirty="0">
              <a:effectLst>
                <a:outerShdw blurRad="38100" dist="38100" dir="2700000" algn="tl">
                  <a:srgbClr val="000000"/>
                </a:outerShdw>
              </a:effectLst>
            </a:endParaRPr>
          </a:p>
          <a:p>
            <a:pPr eaLnBrk="1" fontAlgn="auto" hangingPunct="1">
              <a:buClr>
                <a:schemeClr val="accent1">
                  <a:lumMod val="75000"/>
                </a:schemeClr>
              </a:buClr>
              <a:buFont typeface="Arial"/>
              <a:buNone/>
              <a:defRPr/>
            </a:pPr>
            <a:endParaRPr lang="en-US" sz="2800" b="1" dirty="0">
              <a:effectLst>
                <a:outerShdw blurRad="38100" dist="38100" dir="2700000" algn="tl">
                  <a:srgbClr val="000000"/>
                </a:outerShdw>
              </a:effectLst>
            </a:endParaRPr>
          </a:p>
          <a:p>
            <a:pPr eaLnBrk="1" fontAlgn="auto" hangingPunct="1">
              <a:buClr>
                <a:schemeClr val="accent1">
                  <a:lumMod val="75000"/>
                </a:schemeClr>
              </a:buClr>
              <a:buFont typeface="Arial"/>
              <a:buNone/>
              <a:defRPr/>
            </a:pPr>
            <a:endParaRPr lang="en-US" sz="2800" b="1" dirty="0">
              <a:effectLst>
                <a:outerShdw blurRad="38100" dist="38100" dir="2700000" algn="tl">
                  <a:srgbClr val="000000"/>
                </a:outerShdw>
              </a:effectLst>
            </a:endParaRPr>
          </a:p>
        </p:txBody>
      </p:sp>
      <p:sp>
        <p:nvSpPr>
          <p:cNvPr id="52228" name="Rectangle 23"/>
          <p:cNvSpPr>
            <a:spLocks noGrp="1" noChangeArrowheads="1"/>
          </p:cNvSpPr>
          <p:nvPr>
            <p:ph type="sldNum" sz="quarter" idx="12"/>
          </p:nvPr>
        </p:nvSpPr>
        <p:spPr bwMode="auto">
          <a:xfrm>
            <a:off x="6553200" y="6248400"/>
            <a:ext cx="1905000" cy="457200"/>
          </a:xfrm>
          <a:noFill/>
          <a:ln>
            <a:miter lim="800000"/>
            <a:headEnd/>
            <a:tailEnd/>
          </a:ln>
        </p:spPr>
        <p:txBody>
          <a:bodyPr/>
          <a:lstStyle/>
          <a:p>
            <a:fld id="{0DDE9B12-DADF-48FC-B0AE-83FABEDD4063}" type="slidenum">
              <a:rPr lang="en-US" sz="2400">
                <a:solidFill>
                  <a:schemeClr val="accent2"/>
                </a:solidFill>
                <a:latin typeface="Times" pitchFamily="18" charset="0"/>
              </a:rPr>
              <a:pPr/>
              <a:t>36</a:t>
            </a:fld>
            <a:endParaRPr lang="en-US" sz="2400">
              <a:solidFill>
                <a:schemeClr val="accent2"/>
              </a:solidFill>
              <a:latin typeface="Times" pitchFamily="18" charset="0"/>
            </a:endParaRPr>
          </a:p>
        </p:txBody>
      </p:sp>
      <p:pic>
        <p:nvPicPr>
          <p:cNvPr id="52229" name="Picture 5" descr="MCj04246380000[1]"/>
          <p:cNvPicPr>
            <a:picLocks noChangeAspect="1" noChangeArrowheads="1"/>
          </p:cNvPicPr>
          <p:nvPr/>
        </p:nvPicPr>
        <p:blipFill>
          <a:blip r:embed="rId2" cstate="print"/>
          <a:srcRect/>
          <a:stretch>
            <a:fillRect/>
          </a:stretch>
        </p:blipFill>
        <p:spPr bwMode="auto">
          <a:xfrm>
            <a:off x="6096000" y="3962400"/>
            <a:ext cx="1819275" cy="1727200"/>
          </a:xfrm>
          <a:prstGeom prst="rect">
            <a:avLst/>
          </a:prstGeom>
          <a:noFill/>
          <a:ln w="9525">
            <a:noFill/>
            <a:miter lim="800000"/>
            <a:headEnd/>
            <a:tailEnd/>
          </a:ln>
        </p:spPr>
      </p:pic>
    </p:spTree>
  </p:cSld>
  <p:clrMapOvr>
    <a:masterClrMapping/>
  </p:clrMapOvr>
  <p:transition spd="slow">
    <p:rand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914400" y="0"/>
            <a:ext cx="6781800" cy="1143000"/>
          </a:xfrm>
        </p:spPr>
        <p:txBody>
          <a:bodyPr/>
          <a:lstStyle/>
          <a:p>
            <a:pPr algn="ctr" eaLnBrk="1" hangingPunct="1"/>
            <a:r>
              <a:rPr lang="en-US" sz="4000" b="1">
                <a:ln>
                  <a:noFill/>
                </a:ln>
              </a:rPr>
              <a:t>Pelvic floor exercises</a:t>
            </a:r>
          </a:p>
        </p:txBody>
      </p:sp>
      <p:sp>
        <p:nvSpPr>
          <p:cNvPr id="1176579" name="Rectangle 3"/>
          <p:cNvSpPr>
            <a:spLocks noGrp="1" noChangeArrowheads="1"/>
          </p:cNvSpPr>
          <p:nvPr>
            <p:ph type="subTitle" idx="1"/>
          </p:nvPr>
        </p:nvSpPr>
        <p:spPr>
          <a:xfrm>
            <a:off x="647700" y="990600"/>
            <a:ext cx="7315200" cy="5715000"/>
          </a:xfrm>
        </p:spPr>
        <p:txBody>
          <a:bodyPr rtlCol="0"/>
          <a:lstStyle/>
          <a:p>
            <a:pPr algn="ctr" eaLnBrk="1" fontAlgn="auto" hangingPunct="1">
              <a:buClr>
                <a:schemeClr val="accent1">
                  <a:lumMod val="75000"/>
                </a:schemeClr>
              </a:buClr>
              <a:buFont typeface="Arial"/>
              <a:buNone/>
              <a:defRPr/>
            </a:pPr>
            <a:r>
              <a:rPr lang="en-US" sz="3000" b="1" dirty="0">
                <a:solidFill>
                  <a:srgbClr val="19194D"/>
                </a:solidFill>
              </a:rPr>
              <a:t>How?</a:t>
            </a:r>
          </a:p>
          <a:p>
            <a:pPr algn="ctr" eaLnBrk="1" fontAlgn="auto" hangingPunct="1">
              <a:buClr>
                <a:schemeClr val="accent1">
                  <a:lumMod val="75000"/>
                </a:schemeClr>
              </a:buClr>
              <a:buFont typeface="Arial"/>
              <a:buNone/>
              <a:defRPr/>
            </a:pPr>
            <a:r>
              <a:rPr lang="en-US" sz="3000" b="1" u="sng" dirty="0">
                <a:solidFill>
                  <a:srgbClr val="19194D"/>
                </a:solidFill>
              </a:rPr>
              <a:t>Primary Components</a:t>
            </a:r>
          </a:p>
          <a:p>
            <a:pPr algn="ctr" eaLnBrk="1" fontAlgn="auto" hangingPunct="1">
              <a:buClr>
                <a:schemeClr val="accent1">
                  <a:lumMod val="75000"/>
                </a:schemeClr>
              </a:buClr>
              <a:buFont typeface="Arial"/>
              <a:buNone/>
              <a:defRPr/>
            </a:pPr>
            <a:endParaRPr lang="en-US" sz="3000" b="1" dirty="0">
              <a:solidFill>
                <a:srgbClr val="19194D"/>
              </a:solidFill>
            </a:endParaRPr>
          </a:p>
          <a:p>
            <a:pPr algn="ctr" eaLnBrk="1" fontAlgn="auto" hangingPunct="1">
              <a:buClr>
                <a:schemeClr val="accent1">
                  <a:lumMod val="75000"/>
                </a:schemeClr>
              </a:buClr>
              <a:buFont typeface="Wingdings" panose="05000000000000000000" pitchFamily="2" charset="2"/>
              <a:buChar char="ü"/>
              <a:defRPr/>
            </a:pPr>
            <a:r>
              <a:rPr lang="en-US" sz="3000" b="1" dirty="0">
                <a:solidFill>
                  <a:srgbClr val="19194D"/>
                </a:solidFill>
              </a:rPr>
              <a:t> Contract and “lift” with muscles   </a:t>
            </a:r>
            <a:br>
              <a:rPr lang="en-US" sz="3000" b="1" dirty="0">
                <a:solidFill>
                  <a:srgbClr val="19194D"/>
                </a:solidFill>
              </a:rPr>
            </a:br>
            <a:r>
              <a:rPr lang="en-US" sz="3000" b="1" dirty="0">
                <a:solidFill>
                  <a:srgbClr val="19194D"/>
                </a:solidFill>
              </a:rPr>
              <a:t>  around vagina</a:t>
            </a:r>
          </a:p>
          <a:p>
            <a:pPr eaLnBrk="1" fontAlgn="auto" hangingPunct="1">
              <a:buClr>
                <a:schemeClr val="accent1">
                  <a:lumMod val="75000"/>
                </a:schemeClr>
              </a:buClr>
              <a:buFont typeface="Arial"/>
              <a:buNone/>
              <a:defRPr/>
            </a:pPr>
            <a:endParaRPr lang="en-US" sz="3000" b="1" dirty="0">
              <a:solidFill>
                <a:srgbClr val="19194D"/>
              </a:solidFill>
            </a:endParaRPr>
          </a:p>
          <a:p>
            <a:pPr eaLnBrk="1" fontAlgn="auto" hangingPunct="1">
              <a:buClr>
                <a:schemeClr val="accent1">
                  <a:lumMod val="75000"/>
                </a:schemeClr>
              </a:buClr>
              <a:buFont typeface="Wingdings" panose="05000000000000000000" pitchFamily="2" charset="2"/>
              <a:buChar char="ü"/>
              <a:defRPr/>
            </a:pPr>
            <a:r>
              <a:rPr lang="en-US" sz="3000" b="1" dirty="0">
                <a:solidFill>
                  <a:srgbClr val="FF0000"/>
                </a:solidFill>
              </a:rPr>
              <a:t> NOTE: Following is an approach to performing pelvic muscle exercises that the presenter has consistently found to yield excellent results.</a:t>
            </a:r>
          </a:p>
          <a:p>
            <a:pPr eaLnBrk="1" fontAlgn="auto" hangingPunct="1">
              <a:buClr>
                <a:schemeClr val="accent1">
                  <a:lumMod val="75000"/>
                </a:schemeClr>
              </a:buClr>
              <a:buFont typeface="Wingdings" panose="05000000000000000000" pitchFamily="2" charset="2"/>
              <a:buChar char="ü"/>
              <a:defRPr/>
            </a:pPr>
            <a:endParaRPr lang="en-US" b="1" dirty="0">
              <a:solidFill>
                <a:srgbClr val="19194D"/>
              </a:solidFill>
            </a:endParaRPr>
          </a:p>
          <a:p>
            <a:pPr algn="l" eaLnBrk="1" fontAlgn="auto" hangingPunct="1">
              <a:buClr>
                <a:schemeClr val="accent1">
                  <a:lumMod val="75000"/>
                </a:schemeClr>
              </a:buClr>
              <a:buFont typeface="Arial"/>
              <a:buNone/>
              <a:defRPr/>
            </a:pPr>
            <a:endParaRPr lang="en-US" b="1" dirty="0">
              <a:effectLst>
                <a:outerShdw blurRad="38100" dist="38100" dir="2700000" algn="tl">
                  <a:srgbClr val="C0C0C0"/>
                </a:outerShdw>
              </a:effectLst>
            </a:endParaRPr>
          </a:p>
        </p:txBody>
      </p:sp>
      <p:sp>
        <p:nvSpPr>
          <p:cNvPr id="53252" name="Rectangle 23"/>
          <p:cNvSpPr>
            <a:spLocks noGrp="1" noChangeArrowheads="1"/>
          </p:cNvSpPr>
          <p:nvPr>
            <p:ph type="sldNum" sz="quarter" idx="12"/>
          </p:nvPr>
        </p:nvSpPr>
        <p:spPr bwMode="auto">
          <a:xfrm>
            <a:off x="6553200" y="6248400"/>
            <a:ext cx="1905000" cy="457200"/>
          </a:xfrm>
          <a:noFill/>
          <a:ln>
            <a:miter lim="800000"/>
            <a:headEnd/>
            <a:tailEnd/>
          </a:ln>
        </p:spPr>
        <p:txBody>
          <a:bodyPr/>
          <a:lstStyle/>
          <a:p>
            <a:fld id="{4390FBE1-06E1-457B-8B95-D792DCAE4172}" type="slidenum">
              <a:rPr lang="en-US" sz="2400">
                <a:solidFill>
                  <a:schemeClr val="accent2"/>
                </a:solidFill>
                <a:latin typeface="Times" pitchFamily="18" charset="0"/>
              </a:rPr>
              <a:pPr/>
              <a:t>37</a:t>
            </a:fld>
            <a:endParaRPr lang="en-US" sz="2400">
              <a:solidFill>
                <a:schemeClr val="accent2"/>
              </a:solidFill>
              <a:latin typeface="Times" pitchFamily="18" charset="0"/>
            </a:endParaRPr>
          </a:p>
        </p:txBody>
      </p:sp>
      <p:pic>
        <p:nvPicPr>
          <p:cNvPr id="53253" name="Picture 4" descr="MCj04248180000[1]"/>
          <p:cNvPicPr>
            <a:picLocks noChangeAspect="1" noChangeArrowheads="1"/>
          </p:cNvPicPr>
          <p:nvPr/>
        </p:nvPicPr>
        <p:blipFill>
          <a:blip r:embed="rId2" cstate="print"/>
          <a:srcRect/>
          <a:stretch>
            <a:fillRect/>
          </a:stretch>
        </p:blipFill>
        <p:spPr bwMode="auto">
          <a:xfrm>
            <a:off x="7281863" y="2063750"/>
            <a:ext cx="1841500" cy="1631950"/>
          </a:xfrm>
          <a:prstGeom prst="rect">
            <a:avLst/>
          </a:prstGeom>
          <a:noFill/>
          <a:ln w="9525">
            <a:noFill/>
            <a:miter lim="800000"/>
            <a:headEnd/>
            <a:tailEnd/>
          </a:ln>
        </p:spPr>
      </p:pic>
    </p:spTree>
  </p:cSld>
  <p:clrMapOvr>
    <a:masterClrMapping/>
  </p:clrMapOvr>
  <p:transition spd="slow">
    <p:rand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ctrTitle"/>
          </p:nvPr>
        </p:nvSpPr>
        <p:spPr>
          <a:xfrm>
            <a:off x="811213" y="-228600"/>
            <a:ext cx="7772400" cy="1143000"/>
          </a:xfrm>
        </p:spPr>
        <p:txBody>
          <a:bodyPr/>
          <a:lstStyle/>
          <a:p>
            <a:pPr algn="ctr" eaLnBrk="1" hangingPunct="1"/>
            <a:r>
              <a:rPr lang="en-US" sz="4000" b="1">
                <a:ln>
                  <a:noFill/>
                </a:ln>
              </a:rPr>
              <a:t>Pelvic floor exercises</a:t>
            </a:r>
          </a:p>
        </p:txBody>
      </p:sp>
      <p:sp>
        <p:nvSpPr>
          <p:cNvPr id="1177603" name="Rectangle 3"/>
          <p:cNvSpPr>
            <a:spLocks noGrp="1" noChangeArrowheads="1"/>
          </p:cNvSpPr>
          <p:nvPr>
            <p:ph type="subTitle" idx="1"/>
          </p:nvPr>
        </p:nvSpPr>
        <p:spPr>
          <a:xfrm>
            <a:off x="1828800" y="836613"/>
            <a:ext cx="7010400" cy="5562600"/>
          </a:xfrm>
        </p:spPr>
        <p:txBody>
          <a:bodyPr rtlCol="0">
            <a:normAutofit lnSpcReduction="10000"/>
          </a:bodyPr>
          <a:lstStyle/>
          <a:p>
            <a:pPr algn="ctr" eaLnBrk="1" fontAlgn="auto" hangingPunct="1">
              <a:lnSpc>
                <a:spcPct val="90000"/>
              </a:lnSpc>
              <a:buClr>
                <a:schemeClr val="accent1">
                  <a:lumMod val="75000"/>
                </a:schemeClr>
              </a:buClr>
              <a:buFont typeface="Arial"/>
              <a:buNone/>
              <a:defRPr/>
            </a:pPr>
            <a:r>
              <a:rPr lang="en-US" sz="2800" b="1" dirty="0">
                <a:solidFill>
                  <a:schemeClr val="accent2">
                    <a:lumMod val="50000"/>
                  </a:schemeClr>
                </a:solidFill>
              </a:rPr>
              <a:t>How?</a:t>
            </a:r>
          </a:p>
          <a:p>
            <a:pPr algn="ctr" eaLnBrk="1" fontAlgn="auto" hangingPunct="1">
              <a:lnSpc>
                <a:spcPct val="90000"/>
              </a:lnSpc>
              <a:buClr>
                <a:schemeClr val="accent1">
                  <a:lumMod val="75000"/>
                </a:schemeClr>
              </a:buClr>
              <a:buFont typeface="Arial"/>
              <a:buNone/>
              <a:defRPr/>
            </a:pPr>
            <a:r>
              <a:rPr lang="en-US" sz="2800" b="1" dirty="0">
                <a:solidFill>
                  <a:schemeClr val="accent2">
                    <a:lumMod val="50000"/>
                  </a:schemeClr>
                </a:solidFill>
              </a:rPr>
              <a:t>     Contracting muscles around the vagina</a:t>
            </a:r>
            <a:r>
              <a:rPr lang="en-US" sz="2800" dirty="0">
                <a:solidFill>
                  <a:schemeClr val="accent2">
                    <a:lumMod val="50000"/>
                  </a:schemeClr>
                </a:solidFill>
              </a:rPr>
              <a:t> </a:t>
            </a:r>
          </a:p>
          <a:p>
            <a:pPr algn="ctr" eaLnBrk="1" fontAlgn="auto" hangingPunct="1">
              <a:lnSpc>
                <a:spcPct val="90000"/>
              </a:lnSpc>
              <a:buClr>
                <a:schemeClr val="accent1">
                  <a:lumMod val="75000"/>
                </a:schemeClr>
              </a:buClr>
              <a:buFont typeface="Arial"/>
              <a:buNone/>
              <a:defRPr/>
            </a:pPr>
            <a:r>
              <a:rPr lang="en-US" sz="2800" b="1" i="1" u="sng" dirty="0">
                <a:solidFill>
                  <a:schemeClr val="accent2">
                    <a:lumMod val="50000"/>
                  </a:schemeClr>
                </a:solidFill>
              </a:rPr>
              <a:t>Critical components</a:t>
            </a:r>
          </a:p>
          <a:p>
            <a:pPr algn="l" eaLnBrk="1" fontAlgn="auto" hangingPunct="1">
              <a:lnSpc>
                <a:spcPct val="90000"/>
              </a:lnSpc>
              <a:buClr>
                <a:schemeClr val="accent1">
                  <a:lumMod val="75000"/>
                </a:schemeClr>
              </a:buClr>
              <a:buFont typeface="Arial"/>
              <a:buNone/>
              <a:defRPr/>
            </a:pPr>
            <a:r>
              <a:rPr lang="en-US" sz="2800" b="1" dirty="0">
                <a:solidFill>
                  <a:srgbClr val="FF0000"/>
                </a:solidFill>
                <a:effectLst>
                  <a:outerShdw blurRad="38100" dist="38100" dir="2700000" algn="tl">
                    <a:srgbClr val="000000">
                      <a:alpha val="43137"/>
                    </a:srgbClr>
                  </a:outerShdw>
                </a:effectLst>
              </a:rPr>
              <a:t>Q: </a:t>
            </a:r>
            <a:r>
              <a:rPr lang="en-US" sz="2800" b="1" dirty="0">
                <a:solidFill>
                  <a:schemeClr val="accent5"/>
                </a:solidFill>
              </a:rPr>
              <a:t>How can you know if muscles around the vagina are tightening?</a:t>
            </a:r>
          </a:p>
          <a:p>
            <a:pPr algn="l" eaLnBrk="1" fontAlgn="auto" hangingPunct="1">
              <a:lnSpc>
                <a:spcPct val="90000"/>
              </a:lnSpc>
              <a:buClr>
                <a:schemeClr val="accent1">
                  <a:lumMod val="75000"/>
                </a:schemeClr>
              </a:buClr>
              <a:buFont typeface="Arial"/>
              <a:buNone/>
              <a:defRPr/>
            </a:pPr>
            <a:endParaRPr lang="en-US" sz="2800" b="1" dirty="0">
              <a:solidFill>
                <a:schemeClr val="accent2">
                  <a:lumMod val="50000"/>
                </a:schemeClr>
              </a:solidFill>
            </a:endParaRPr>
          </a:p>
          <a:p>
            <a:pPr algn="l" eaLnBrk="1" fontAlgn="auto" hangingPunct="1">
              <a:lnSpc>
                <a:spcPct val="90000"/>
              </a:lnSpc>
              <a:buClr>
                <a:schemeClr val="accent1">
                  <a:lumMod val="75000"/>
                </a:schemeClr>
              </a:buClr>
              <a:buFont typeface="Arial"/>
              <a:buNone/>
              <a:defRPr/>
            </a:pPr>
            <a:r>
              <a:rPr lang="en-US" sz="2800" b="1" dirty="0">
                <a:solidFill>
                  <a:srgbClr val="FF0000"/>
                </a:solidFill>
                <a:effectLst>
                  <a:outerShdw blurRad="38100" dist="38100" dir="2700000" algn="tl">
                    <a:srgbClr val="000000">
                      <a:alpha val="43137"/>
                    </a:srgbClr>
                  </a:outerShdw>
                </a:effectLst>
              </a:rPr>
              <a:t>A: </a:t>
            </a:r>
            <a:r>
              <a:rPr lang="en-US" sz="2800" b="1" dirty="0">
                <a:solidFill>
                  <a:schemeClr val="accent5"/>
                </a:solidFill>
              </a:rPr>
              <a:t>Some women are confident and competent in learning this exercise via verbal instruction. Some women (especially when significant pelvic muscle weakness, or pain are present) require instruction via direct vaginal palpation providing verbal and tactile cues.</a:t>
            </a:r>
          </a:p>
          <a:p>
            <a:pPr algn="l" eaLnBrk="1" fontAlgn="auto" hangingPunct="1">
              <a:lnSpc>
                <a:spcPct val="90000"/>
              </a:lnSpc>
              <a:buClr>
                <a:schemeClr val="accent1">
                  <a:lumMod val="75000"/>
                </a:schemeClr>
              </a:buClr>
              <a:buFont typeface="Wingdings" pitchFamily="2" charset="2"/>
              <a:buChar char="ü"/>
              <a:defRPr/>
            </a:pPr>
            <a:endParaRPr lang="en-US" b="1" dirty="0">
              <a:effectLst>
                <a:outerShdw blurRad="38100" dist="38100" dir="2700000" algn="tl">
                  <a:srgbClr val="000000"/>
                </a:outerShdw>
              </a:effectLst>
            </a:endParaRPr>
          </a:p>
          <a:p>
            <a:pPr algn="l" eaLnBrk="1" fontAlgn="auto" hangingPunct="1">
              <a:lnSpc>
                <a:spcPct val="90000"/>
              </a:lnSpc>
              <a:buClr>
                <a:schemeClr val="accent1">
                  <a:lumMod val="75000"/>
                </a:schemeClr>
              </a:buClr>
              <a:buFont typeface="Arial"/>
              <a:buNone/>
              <a:defRPr/>
            </a:pPr>
            <a:endParaRPr lang="en-US" sz="2800" b="1" i="1" dirty="0">
              <a:effectLst>
                <a:outerShdw blurRad="38100" dist="38100" dir="2700000" algn="tl">
                  <a:srgbClr val="000000"/>
                </a:outerShdw>
              </a:effectLst>
            </a:endParaRPr>
          </a:p>
        </p:txBody>
      </p:sp>
      <p:sp>
        <p:nvSpPr>
          <p:cNvPr id="54276" name="Rectangle 23"/>
          <p:cNvSpPr>
            <a:spLocks noGrp="1" noChangeArrowheads="1"/>
          </p:cNvSpPr>
          <p:nvPr>
            <p:ph type="sldNum" sz="quarter" idx="12"/>
          </p:nvPr>
        </p:nvSpPr>
        <p:spPr bwMode="auto">
          <a:xfrm>
            <a:off x="6553200" y="6248400"/>
            <a:ext cx="1905000" cy="457200"/>
          </a:xfrm>
          <a:noFill/>
          <a:ln>
            <a:miter lim="800000"/>
            <a:headEnd/>
            <a:tailEnd/>
          </a:ln>
        </p:spPr>
        <p:txBody>
          <a:bodyPr/>
          <a:lstStyle/>
          <a:p>
            <a:fld id="{3044FE0E-0F28-4C4D-AE81-EC2555C2C1BC}" type="slidenum">
              <a:rPr lang="en-US" sz="2400">
                <a:solidFill>
                  <a:schemeClr val="accent2"/>
                </a:solidFill>
                <a:latin typeface="Times" pitchFamily="18" charset="0"/>
              </a:rPr>
              <a:pPr/>
              <a:t>38</a:t>
            </a:fld>
            <a:endParaRPr lang="en-US" sz="2400">
              <a:solidFill>
                <a:schemeClr val="accent2"/>
              </a:solidFill>
              <a:latin typeface="Times" pitchFamily="18" charset="0"/>
            </a:endParaRPr>
          </a:p>
        </p:txBody>
      </p:sp>
      <p:pic>
        <p:nvPicPr>
          <p:cNvPr id="54277" name="Picture 4" descr="MPj04117770000[1]"/>
          <p:cNvPicPr>
            <a:picLocks noChangeAspect="1" noChangeArrowheads="1"/>
          </p:cNvPicPr>
          <p:nvPr/>
        </p:nvPicPr>
        <p:blipFill>
          <a:blip r:embed="rId2" cstate="print"/>
          <a:srcRect/>
          <a:stretch>
            <a:fillRect/>
          </a:stretch>
        </p:blipFill>
        <p:spPr bwMode="auto">
          <a:xfrm>
            <a:off x="0" y="0"/>
            <a:ext cx="1620838" cy="2438400"/>
          </a:xfrm>
          <a:prstGeom prst="rect">
            <a:avLst/>
          </a:prstGeom>
          <a:noFill/>
          <a:ln w="9525">
            <a:noFill/>
            <a:miter lim="800000"/>
            <a:headEnd/>
            <a:tailEnd/>
          </a:ln>
        </p:spPr>
      </p:pic>
    </p:spTree>
  </p:cSld>
  <p:clrMapOvr>
    <a:masterClrMapping/>
  </p:clrMapOvr>
  <p:transition spd="slow">
    <p:rand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ctrTitle"/>
          </p:nvPr>
        </p:nvSpPr>
        <p:spPr>
          <a:xfrm>
            <a:off x="838200" y="0"/>
            <a:ext cx="7772400" cy="1143000"/>
          </a:xfrm>
        </p:spPr>
        <p:txBody>
          <a:bodyPr/>
          <a:lstStyle/>
          <a:p>
            <a:pPr algn="ctr" eaLnBrk="1" hangingPunct="1"/>
            <a:r>
              <a:rPr lang="en-US" sz="4000" b="1">
                <a:ln>
                  <a:noFill/>
                </a:ln>
              </a:rPr>
              <a:t>Pelvic floor exercises</a:t>
            </a:r>
          </a:p>
        </p:txBody>
      </p:sp>
      <p:sp>
        <p:nvSpPr>
          <p:cNvPr id="1178627" name="Rectangle 3"/>
          <p:cNvSpPr>
            <a:spLocks noGrp="1" noChangeArrowheads="1"/>
          </p:cNvSpPr>
          <p:nvPr>
            <p:ph type="subTitle" idx="1"/>
          </p:nvPr>
        </p:nvSpPr>
        <p:spPr>
          <a:xfrm>
            <a:off x="228600" y="890588"/>
            <a:ext cx="8686800" cy="6019800"/>
          </a:xfrm>
        </p:spPr>
        <p:txBody>
          <a:bodyPr rtlCol="0"/>
          <a:lstStyle/>
          <a:p>
            <a:pPr algn="ctr" eaLnBrk="1" fontAlgn="auto" hangingPunct="1">
              <a:lnSpc>
                <a:spcPct val="90000"/>
              </a:lnSpc>
              <a:buClr>
                <a:schemeClr val="accent1">
                  <a:lumMod val="75000"/>
                </a:schemeClr>
              </a:buClr>
              <a:buFont typeface="Arial"/>
              <a:buNone/>
              <a:defRPr/>
            </a:pPr>
            <a:r>
              <a:rPr lang="en-US" sz="3000" b="1" dirty="0">
                <a:solidFill>
                  <a:schemeClr val="accent2">
                    <a:lumMod val="50000"/>
                  </a:schemeClr>
                </a:solidFill>
              </a:rPr>
              <a:t>How?</a:t>
            </a:r>
          </a:p>
          <a:p>
            <a:pPr algn="ctr" eaLnBrk="1" fontAlgn="auto" hangingPunct="1">
              <a:lnSpc>
                <a:spcPct val="90000"/>
              </a:lnSpc>
              <a:buClr>
                <a:schemeClr val="accent1">
                  <a:lumMod val="75000"/>
                </a:schemeClr>
              </a:buClr>
              <a:buFont typeface="Arial"/>
              <a:buNone/>
              <a:defRPr/>
            </a:pPr>
            <a:r>
              <a:rPr lang="en-US" sz="3000" b="1" u="sng" dirty="0">
                <a:solidFill>
                  <a:schemeClr val="accent2">
                    <a:lumMod val="50000"/>
                  </a:schemeClr>
                </a:solidFill>
              </a:rPr>
              <a:t>Contracting muscles around the vagina</a:t>
            </a:r>
            <a:r>
              <a:rPr lang="en-US" sz="3000" dirty="0">
                <a:solidFill>
                  <a:schemeClr val="accent2">
                    <a:lumMod val="50000"/>
                  </a:schemeClr>
                </a:solidFill>
              </a:rPr>
              <a:t> </a:t>
            </a:r>
          </a:p>
          <a:p>
            <a:pPr algn="ctr" eaLnBrk="1" fontAlgn="auto" hangingPunct="1">
              <a:lnSpc>
                <a:spcPct val="90000"/>
              </a:lnSpc>
              <a:buClr>
                <a:schemeClr val="accent1">
                  <a:lumMod val="75000"/>
                </a:schemeClr>
              </a:buClr>
              <a:buFont typeface="Arial"/>
              <a:buNone/>
              <a:defRPr/>
            </a:pPr>
            <a:r>
              <a:rPr lang="en-US" sz="3000" b="1" i="1" dirty="0">
                <a:solidFill>
                  <a:schemeClr val="accent2">
                    <a:lumMod val="50000"/>
                  </a:schemeClr>
                </a:solidFill>
              </a:rPr>
              <a:t>Critical components</a:t>
            </a:r>
          </a:p>
          <a:p>
            <a:pPr algn="l" eaLnBrk="1" fontAlgn="auto" hangingPunct="1">
              <a:lnSpc>
                <a:spcPct val="90000"/>
              </a:lnSpc>
              <a:buClr>
                <a:schemeClr val="accent1">
                  <a:lumMod val="75000"/>
                </a:schemeClr>
              </a:buClr>
              <a:buFont typeface="Arial"/>
              <a:buNone/>
              <a:defRPr/>
            </a:pPr>
            <a:r>
              <a:rPr lang="en-US" sz="3000" b="1" dirty="0">
                <a:solidFill>
                  <a:srgbClr val="FF0000"/>
                </a:solidFill>
              </a:rPr>
              <a:t>Q: </a:t>
            </a:r>
            <a:r>
              <a:rPr lang="en-US" sz="3000" b="1" dirty="0">
                <a:solidFill>
                  <a:schemeClr val="accent4"/>
                </a:solidFill>
              </a:rPr>
              <a:t>What if you are pushing or bearing down?</a:t>
            </a:r>
          </a:p>
          <a:p>
            <a:pPr algn="l" eaLnBrk="1" fontAlgn="auto" hangingPunct="1">
              <a:lnSpc>
                <a:spcPct val="90000"/>
              </a:lnSpc>
              <a:buClr>
                <a:schemeClr val="accent1">
                  <a:lumMod val="75000"/>
                </a:schemeClr>
              </a:buClr>
              <a:buFont typeface="Arial"/>
              <a:buNone/>
              <a:defRPr/>
            </a:pPr>
            <a:endParaRPr lang="en-US" sz="3000" b="1" dirty="0">
              <a:solidFill>
                <a:schemeClr val="accent2">
                  <a:lumMod val="50000"/>
                </a:schemeClr>
              </a:solidFill>
            </a:endParaRPr>
          </a:p>
          <a:p>
            <a:pPr algn="l" eaLnBrk="1" fontAlgn="auto" hangingPunct="1">
              <a:lnSpc>
                <a:spcPct val="90000"/>
              </a:lnSpc>
              <a:buClr>
                <a:schemeClr val="accent1">
                  <a:lumMod val="75000"/>
                </a:schemeClr>
              </a:buClr>
              <a:buFont typeface="Arial"/>
              <a:buNone/>
              <a:defRPr/>
            </a:pPr>
            <a:r>
              <a:rPr lang="en-US" sz="3000" b="1" dirty="0">
                <a:solidFill>
                  <a:srgbClr val="FF0000"/>
                </a:solidFill>
              </a:rPr>
              <a:t>A: </a:t>
            </a:r>
            <a:r>
              <a:rPr lang="en-US" sz="3000" b="1" dirty="0">
                <a:solidFill>
                  <a:schemeClr val="accent4"/>
                </a:solidFill>
              </a:rPr>
              <a:t>This is ineffective and probably detrimental. To bear down or perform a </a:t>
            </a:r>
            <a:r>
              <a:rPr lang="en-US" sz="3000" b="1" dirty="0" err="1">
                <a:solidFill>
                  <a:schemeClr val="accent4"/>
                </a:solidFill>
              </a:rPr>
              <a:t>valsalva</a:t>
            </a:r>
            <a:r>
              <a:rPr lang="en-US" sz="3000" b="1" dirty="0">
                <a:solidFill>
                  <a:schemeClr val="accent4"/>
                </a:solidFill>
              </a:rPr>
              <a:t> maneuver may promote organ </a:t>
            </a:r>
            <a:r>
              <a:rPr lang="en-US" sz="3000" b="1" dirty="0" err="1">
                <a:solidFill>
                  <a:schemeClr val="accent4"/>
                </a:solidFill>
              </a:rPr>
              <a:t>prolapse</a:t>
            </a:r>
            <a:r>
              <a:rPr lang="en-US" sz="3000" b="1" dirty="0">
                <a:solidFill>
                  <a:schemeClr val="accent4"/>
                </a:solidFill>
              </a:rPr>
              <a:t> and create additional pelvic floor dysfunction. Sometimes women whose pelvic floor muscle are profoundly weak will do this instead of contracting the pelvic floor muscles.</a:t>
            </a:r>
          </a:p>
          <a:p>
            <a:pPr algn="l" eaLnBrk="1" fontAlgn="auto" hangingPunct="1">
              <a:lnSpc>
                <a:spcPct val="90000"/>
              </a:lnSpc>
              <a:buClr>
                <a:schemeClr val="accent1">
                  <a:lumMod val="75000"/>
                </a:schemeClr>
              </a:buClr>
              <a:buFont typeface="Arial"/>
              <a:buNone/>
              <a:defRPr/>
            </a:pPr>
            <a:endParaRPr lang="en-US" sz="2800" b="1" i="1" dirty="0">
              <a:effectLst>
                <a:outerShdw blurRad="38100" dist="38100" dir="2700000" algn="tl">
                  <a:srgbClr val="000000"/>
                </a:outerShdw>
              </a:effectLst>
            </a:endParaRPr>
          </a:p>
        </p:txBody>
      </p:sp>
      <p:sp>
        <p:nvSpPr>
          <p:cNvPr id="55300" name="Rectangle 23"/>
          <p:cNvSpPr>
            <a:spLocks noGrp="1" noChangeArrowheads="1"/>
          </p:cNvSpPr>
          <p:nvPr>
            <p:ph type="sldNum" sz="quarter" idx="12"/>
          </p:nvPr>
        </p:nvSpPr>
        <p:spPr bwMode="auto">
          <a:xfrm>
            <a:off x="6553200" y="6248400"/>
            <a:ext cx="1905000" cy="457200"/>
          </a:xfrm>
          <a:noFill/>
          <a:ln>
            <a:miter lim="800000"/>
            <a:headEnd/>
            <a:tailEnd/>
          </a:ln>
        </p:spPr>
        <p:txBody>
          <a:bodyPr/>
          <a:lstStyle/>
          <a:p>
            <a:fld id="{21CF7907-150E-43AB-B619-236F623537B0}" type="slidenum">
              <a:rPr lang="en-US" sz="2400">
                <a:solidFill>
                  <a:schemeClr val="accent2"/>
                </a:solidFill>
                <a:latin typeface="Times" pitchFamily="18" charset="0"/>
              </a:rPr>
              <a:pPr/>
              <a:t>39</a:t>
            </a:fld>
            <a:endParaRPr lang="en-US" sz="2400">
              <a:solidFill>
                <a:schemeClr val="accent2"/>
              </a:solidFill>
              <a:latin typeface="Times" pitchFamily="18" charset="0"/>
            </a:endParaRPr>
          </a:p>
        </p:txBody>
      </p:sp>
      <p:pic>
        <p:nvPicPr>
          <p:cNvPr id="55301" name="Picture 4" descr="MPj04118260000[1]"/>
          <p:cNvPicPr>
            <a:picLocks noChangeAspect="1" noChangeArrowheads="1"/>
          </p:cNvPicPr>
          <p:nvPr/>
        </p:nvPicPr>
        <p:blipFill>
          <a:blip r:embed="rId2" cstate="print"/>
          <a:srcRect/>
          <a:stretch>
            <a:fillRect/>
          </a:stretch>
        </p:blipFill>
        <p:spPr bwMode="auto">
          <a:xfrm>
            <a:off x="0" y="0"/>
            <a:ext cx="1524000" cy="1524000"/>
          </a:xfrm>
          <a:prstGeom prst="rect">
            <a:avLst/>
          </a:prstGeom>
          <a:noFill/>
          <a:ln w="9525">
            <a:noFill/>
            <a:miter lim="800000"/>
            <a:headEnd/>
            <a:tailEnd/>
          </a:ln>
        </p:spPr>
      </p:pic>
    </p:spTree>
  </p:cSld>
  <p:clrMapOvr>
    <a:masterClrMapping/>
  </p:clrMapOvr>
  <p:transition spd="slow">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924800" cy="1524000"/>
          </a:xfrm>
        </p:spPr>
        <p:txBody>
          <a:bodyPr/>
          <a:lstStyle/>
          <a:p>
            <a:r>
              <a:rPr lang="en-US" dirty="0"/>
              <a:t>This is an Educational Presentation</a:t>
            </a:r>
          </a:p>
        </p:txBody>
      </p:sp>
      <p:sp>
        <p:nvSpPr>
          <p:cNvPr id="3" name="Content Placeholder 2"/>
          <p:cNvSpPr>
            <a:spLocks noGrp="1"/>
          </p:cNvSpPr>
          <p:nvPr>
            <p:ph idx="1"/>
          </p:nvPr>
        </p:nvSpPr>
        <p:spPr>
          <a:xfrm>
            <a:off x="533400" y="4038600"/>
            <a:ext cx="8458200" cy="2819400"/>
          </a:xfrm>
        </p:spPr>
        <p:txBody>
          <a:bodyPr/>
          <a:lstStyle/>
          <a:p>
            <a:pPr algn="ctr"/>
            <a:r>
              <a:rPr lang="en-US" sz="3200" dirty="0"/>
              <a:t>This purpose of this presentation is not to promote participation in physical therapy.  My purpose is to present information that  will assist participants in maintaining and/or achieving optimal wellness during the perinatal period.</a:t>
            </a:r>
          </a:p>
          <a:p>
            <a:pPr algn="ctr"/>
            <a:endParaRPr lang="en-US" sz="3200" dirty="0"/>
          </a:p>
        </p:txBody>
      </p:sp>
      <p:sp>
        <p:nvSpPr>
          <p:cNvPr id="4" name="Slide Number Placeholder 3"/>
          <p:cNvSpPr>
            <a:spLocks noGrp="1"/>
          </p:cNvSpPr>
          <p:nvPr>
            <p:ph type="sldNum" sz="quarter" idx="12"/>
          </p:nvPr>
        </p:nvSpPr>
        <p:spPr/>
        <p:txBody>
          <a:bodyPr/>
          <a:lstStyle/>
          <a:p>
            <a:fld id="{9E8C56C8-875A-4311-8CC2-02DD4240B5C1}" type="slidenum">
              <a:rPr lang="en-US" smtClean="0"/>
              <a:pPr/>
              <a:t>4</a:t>
            </a:fld>
            <a:endParaRPr lang="en-US"/>
          </a:p>
        </p:txBody>
      </p:sp>
      <p:pic>
        <p:nvPicPr>
          <p:cNvPr id="57348" name="Picture 4" descr="C:\Users\Bruce\AppData\Local\Microsoft\Windows\Temporary Internet Files\Content.IE5\I7Z2C23W\MP900442336[1].jpg"/>
          <p:cNvPicPr>
            <a:picLocks noChangeAspect="1" noChangeArrowheads="1"/>
          </p:cNvPicPr>
          <p:nvPr/>
        </p:nvPicPr>
        <p:blipFill>
          <a:blip r:embed="rId2" cstate="print"/>
          <a:srcRect/>
          <a:stretch>
            <a:fillRect/>
          </a:stretch>
        </p:blipFill>
        <p:spPr bwMode="auto">
          <a:xfrm>
            <a:off x="3758948" y="990600"/>
            <a:ext cx="1954921" cy="2667000"/>
          </a:xfrm>
          <a:prstGeom prst="rect">
            <a:avLst/>
          </a:prstGeom>
          <a:noFill/>
        </p:spPr>
      </p:pic>
    </p:spTree>
  </p:cSld>
  <p:clrMapOvr>
    <a:masterClrMapping/>
  </p:clrMapOvr>
  <p:transition spd="slow">
    <p:rand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ctrTitle"/>
          </p:nvPr>
        </p:nvSpPr>
        <p:spPr>
          <a:xfrm>
            <a:off x="1219200" y="0"/>
            <a:ext cx="7772400" cy="1143000"/>
          </a:xfrm>
        </p:spPr>
        <p:txBody>
          <a:bodyPr/>
          <a:lstStyle/>
          <a:p>
            <a:pPr algn="ctr" eaLnBrk="1" hangingPunct="1"/>
            <a:r>
              <a:rPr lang="en-US" sz="4000" b="1">
                <a:ln>
                  <a:noFill/>
                </a:ln>
              </a:rPr>
              <a:t>Pelvic floor exercises</a:t>
            </a:r>
          </a:p>
        </p:txBody>
      </p:sp>
      <p:sp>
        <p:nvSpPr>
          <p:cNvPr id="1179651" name="Rectangle 3"/>
          <p:cNvSpPr>
            <a:spLocks noGrp="1" noChangeArrowheads="1"/>
          </p:cNvSpPr>
          <p:nvPr>
            <p:ph type="subTitle" idx="1"/>
          </p:nvPr>
        </p:nvSpPr>
        <p:spPr>
          <a:xfrm>
            <a:off x="1828800" y="1066800"/>
            <a:ext cx="7162800" cy="5105400"/>
          </a:xfrm>
        </p:spPr>
        <p:txBody>
          <a:bodyPr rtlCol="0"/>
          <a:lstStyle/>
          <a:p>
            <a:pPr algn="ctr" eaLnBrk="1" fontAlgn="auto" hangingPunct="1">
              <a:buClr>
                <a:schemeClr val="accent1">
                  <a:lumMod val="75000"/>
                </a:schemeClr>
              </a:buClr>
              <a:buFont typeface="Arial"/>
              <a:buNone/>
              <a:defRPr/>
            </a:pPr>
            <a:r>
              <a:rPr lang="en-US" sz="3200" b="1" dirty="0">
                <a:solidFill>
                  <a:schemeClr val="accent2">
                    <a:lumMod val="50000"/>
                  </a:schemeClr>
                </a:solidFill>
              </a:rPr>
              <a:t>How?</a:t>
            </a:r>
          </a:p>
          <a:p>
            <a:pPr algn="ctr" eaLnBrk="1" fontAlgn="auto" hangingPunct="1">
              <a:buClr>
                <a:schemeClr val="accent1">
                  <a:lumMod val="75000"/>
                </a:schemeClr>
              </a:buClr>
              <a:buFont typeface="Arial"/>
              <a:buNone/>
              <a:defRPr/>
            </a:pPr>
            <a:r>
              <a:rPr lang="en-US" sz="3200" b="1" u="sng" dirty="0">
                <a:solidFill>
                  <a:schemeClr val="accent2">
                    <a:lumMod val="50000"/>
                  </a:schemeClr>
                </a:solidFill>
              </a:rPr>
              <a:t>Contracting muscles around the vagina</a:t>
            </a:r>
            <a:r>
              <a:rPr lang="en-US" sz="3200" dirty="0">
                <a:solidFill>
                  <a:schemeClr val="accent2">
                    <a:lumMod val="50000"/>
                  </a:schemeClr>
                </a:solidFill>
              </a:rPr>
              <a:t> </a:t>
            </a:r>
          </a:p>
          <a:p>
            <a:pPr algn="ctr" eaLnBrk="1" fontAlgn="auto" hangingPunct="1">
              <a:buClr>
                <a:schemeClr val="accent1">
                  <a:lumMod val="75000"/>
                </a:schemeClr>
              </a:buClr>
              <a:buFont typeface="Arial"/>
              <a:buNone/>
              <a:defRPr/>
            </a:pPr>
            <a:r>
              <a:rPr lang="en-US" sz="3200" b="1" i="1" dirty="0">
                <a:solidFill>
                  <a:schemeClr val="accent2">
                    <a:lumMod val="50000"/>
                  </a:schemeClr>
                </a:solidFill>
              </a:rPr>
              <a:t>Critical components</a:t>
            </a:r>
            <a:endParaRPr lang="en-US" sz="3200" b="1" dirty="0">
              <a:solidFill>
                <a:schemeClr val="accent2">
                  <a:lumMod val="50000"/>
                </a:schemeClr>
              </a:solidFill>
            </a:endParaRPr>
          </a:p>
          <a:p>
            <a:pPr algn="l" eaLnBrk="1" fontAlgn="auto" hangingPunct="1">
              <a:buClr>
                <a:schemeClr val="accent1">
                  <a:lumMod val="75000"/>
                </a:schemeClr>
              </a:buClr>
              <a:buFont typeface="Arial"/>
              <a:buNone/>
              <a:defRPr/>
            </a:pPr>
            <a:r>
              <a:rPr lang="en-US" sz="2800" b="1" dirty="0">
                <a:solidFill>
                  <a:srgbClr val="FF0000"/>
                </a:solidFill>
              </a:rPr>
              <a:t>Q: </a:t>
            </a:r>
            <a:r>
              <a:rPr lang="en-US" sz="2800" b="1" dirty="0">
                <a:solidFill>
                  <a:schemeClr val="accent4"/>
                </a:solidFill>
              </a:rPr>
              <a:t>Isn’t stopping the urine flow enough information to do a correct “</a:t>
            </a:r>
            <a:r>
              <a:rPr lang="en-US" sz="2800" b="1" dirty="0" err="1">
                <a:solidFill>
                  <a:schemeClr val="accent4"/>
                </a:solidFill>
              </a:rPr>
              <a:t>kegel</a:t>
            </a:r>
            <a:r>
              <a:rPr lang="en-US" sz="2800" b="1" dirty="0">
                <a:solidFill>
                  <a:schemeClr val="accent4"/>
                </a:solidFill>
              </a:rPr>
              <a:t>”?</a:t>
            </a:r>
          </a:p>
          <a:p>
            <a:pPr algn="l" eaLnBrk="1" fontAlgn="auto" hangingPunct="1">
              <a:buClr>
                <a:schemeClr val="accent1">
                  <a:lumMod val="75000"/>
                </a:schemeClr>
              </a:buClr>
              <a:buFont typeface="Arial"/>
              <a:buNone/>
              <a:defRPr/>
            </a:pPr>
            <a:endParaRPr lang="en-US" sz="2800" b="1" dirty="0">
              <a:solidFill>
                <a:schemeClr val="accent2">
                  <a:lumMod val="50000"/>
                </a:schemeClr>
              </a:solidFill>
            </a:endParaRPr>
          </a:p>
          <a:p>
            <a:pPr algn="l" eaLnBrk="1" fontAlgn="auto" hangingPunct="1">
              <a:buClr>
                <a:schemeClr val="accent1">
                  <a:lumMod val="75000"/>
                </a:schemeClr>
              </a:buClr>
              <a:buFont typeface="Arial"/>
              <a:buNone/>
              <a:defRPr/>
            </a:pPr>
            <a:r>
              <a:rPr lang="en-US" sz="2800" b="1" dirty="0">
                <a:solidFill>
                  <a:srgbClr val="FF0000"/>
                </a:solidFill>
              </a:rPr>
              <a:t>A: </a:t>
            </a:r>
            <a:r>
              <a:rPr lang="en-US" sz="2800" b="1" dirty="0">
                <a:solidFill>
                  <a:schemeClr val="accent4"/>
                </a:solidFill>
              </a:rPr>
              <a:t>No women who use this as their only guideline for “</a:t>
            </a:r>
            <a:r>
              <a:rPr lang="en-US" sz="2800" b="1" dirty="0" err="1">
                <a:solidFill>
                  <a:schemeClr val="accent4"/>
                </a:solidFill>
              </a:rPr>
              <a:t>kegels</a:t>
            </a:r>
            <a:r>
              <a:rPr lang="en-US" sz="2800" b="1" dirty="0">
                <a:solidFill>
                  <a:schemeClr val="accent4"/>
                </a:solidFill>
              </a:rPr>
              <a:t>” are frequently doing an ineffective pelvic floor contraction.</a:t>
            </a:r>
          </a:p>
          <a:p>
            <a:pPr algn="l" eaLnBrk="1" fontAlgn="auto" hangingPunct="1">
              <a:buClr>
                <a:schemeClr val="accent1">
                  <a:lumMod val="75000"/>
                </a:schemeClr>
              </a:buClr>
              <a:buFont typeface="Wingdings" pitchFamily="2" charset="2"/>
              <a:buChar char="ü"/>
              <a:defRPr/>
            </a:pPr>
            <a:endParaRPr lang="en-US" b="1" dirty="0">
              <a:effectLst>
                <a:outerShdw blurRad="38100" dist="38100" dir="2700000" algn="tl">
                  <a:srgbClr val="000000"/>
                </a:outerShdw>
              </a:effectLst>
            </a:endParaRPr>
          </a:p>
          <a:p>
            <a:pPr algn="l" eaLnBrk="1" fontAlgn="auto" hangingPunct="1">
              <a:buClr>
                <a:schemeClr val="accent1">
                  <a:lumMod val="75000"/>
                </a:schemeClr>
              </a:buClr>
              <a:buFont typeface="Arial"/>
              <a:buNone/>
              <a:defRPr/>
            </a:pPr>
            <a:endParaRPr lang="en-US" sz="2800" b="1" i="1" dirty="0">
              <a:effectLst>
                <a:outerShdw blurRad="38100" dist="38100" dir="2700000" algn="tl">
                  <a:srgbClr val="000000"/>
                </a:outerShdw>
              </a:effectLst>
            </a:endParaRPr>
          </a:p>
        </p:txBody>
      </p:sp>
      <p:sp>
        <p:nvSpPr>
          <p:cNvPr id="56324" name="Rectangle 23"/>
          <p:cNvSpPr>
            <a:spLocks noGrp="1" noChangeArrowheads="1"/>
          </p:cNvSpPr>
          <p:nvPr>
            <p:ph type="sldNum" sz="quarter" idx="12"/>
          </p:nvPr>
        </p:nvSpPr>
        <p:spPr bwMode="auto">
          <a:xfrm>
            <a:off x="6553200" y="6248400"/>
            <a:ext cx="1905000" cy="457200"/>
          </a:xfrm>
          <a:noFill/>
          <a:ln>
            <a:miter lim="800000"/>
            <a:headEnd/>
            <a:tailEnd/>
          </a:ln>
        </p:spPr>
        <p:txBody>
          <a:bodyPr/>
          <a:lstStyle/>
          <a:p>
            <a:fld id="{29207214-43A4-4CA5-9A5F-105DF62E1DCB}" type="slidenum">
              <a:rPr lang="en-US" sz="2400">
                <a:solidFill>
                  <a:schemeClr val="accent2"/>
                </a:solidFill>
                <a:latin typeface="Times" pitchFamily="18" charset="0"/>
              </a:rPr>
              <a:pPr/>
              <a:t>40</a:t>
            </a:fld>
            <a:endParaRPr lang="en-US" sz="2400">
              <a:solidFill>
                <a:schemeClr val="accent2"/>
              </a:solidFill>
              <a:latin typeface="Times" pitchFamily="18" charset="0"/>
            </a:endParaRPr>
          </a:p>
        </p:txBody>
      </p:sp>
      <p:pic>
        <p:nvPicPr>
          <p:cNvPr id="56325" name="Picture 4" descr="MPj04117810000[1]"/>
          <p:cNvPicPr>
            <a:picLocks noChangeAspect="1" noChangeArrowheads="1"/>
          </p:cNvPicPr>
          <p:nvPr/>
        </p:nvPicPr>
        <p:blipFill>
          <a:blip r:embed="rId2" cstate="print"/>
          <a:srcRect/>
          <a:stretch>
            <a:fillRect/>
          </a:stretch>
        </p:blipFill>
        <p:spPr bwMode="auto">
          <a:xfrm>
            <a:off x="0" y="0"/>
            <a:ext cx="1627188" cy="2438400"/>
          </a:xfrm>
          <a:prstGeom prst="rect">
            <a:avLst/>
          </a:prstGeom>
          <a:noFill/>
          <a:ln w="9525">
            <a:noFill/>
            <a:miter lim="800000"/>
            <a:headEnd/>
            <a:tailEnd/>
          </a:ln>
        </p:spPr>
      </p:pic>
    </p:spTree>
  </p:cSld>
  <p:clrMapOvr>
    <a:masterClrMapping/>
  </p:clrMapOvr>
  <p:transition spd="slow">
    <p:rand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ctrTitle"/>
          </p:nvPr>
        </p:nvSpPr>
        <p:spPr>
          <a:xfrm>
            <a:off x="1371600" y="-234950"/>
            <a:ext cx="6400800" cy="1143000"/>
          </a:xfrm>
        </p:spPr>
        <p:txBody>
          <a:bodyPr/>
          <a:lstStyle/>
          <a:p>
            <a:pPr algn="ctr" eaLnBrk="1" hangingPunct="1"/>
            <a:r>
              <a:rPr lang="en-US" sz="4000" b="1">
                <a:ln>
                  <a:noFill/>
                </a:ln>
              </a:rPr>
              <a:t>Pelvic floor exercises</a:t>
            </a:r>
          </a:p>
        </p:txBody>
      </p:sp>
      <p:sp>
        <p:nvSpPr>
          <p:cNvPr id="1179651" name="Rectangle 3"/>
          <p:cNvSpPr>
            <a:spLocks noGrp="1" noChangeArrowheads="1"/>
          </p:cNvSpPr>
          <p:nvPr>
            <p:ph type="subTitle" idx="1"/>
          </p:nvPr>
        </p:nvSpPr>
        <p:spPr>
          <a:xfrm>
            <a:off x="1371600" y="904875"/>
            <a:ext cx="6400800" cy="5105400"/>
          </a:xfrm>
        </p:spPr>
        <p:txBody>
          <a:bodyPr rtlCol="0">
            <a:normAutofit fontScale="92500" lnSpcReduction="20000"/>
          </a:bodyPr>
          <a:lstStyle/>
          <a:p>
            <a:pPr eaLnBrk="1" fontAlgn="auto" hangingPunct="1">
              <a:buClr>
                <a:schemeClr val="accent1">
                  <a:lumMod val="75000"/>
                </a:schemeClr>
              </a:buClr>
              <a:buFont typeface="Arial"/>
              <a:buNone/>
              <a:defRPr/>
            </a:pPr>
            <a:r>
              <a:rPr lang="en-US" sz="3000" b="1" i="1" dirty="0">
                <a:solidFill>
                  <a:schemeClr val="accent2">
                    <a:lumMod val="50000"/>
                  </a:schemeClr>
                </a:solidFill>
              </a:rPr>
              <a:t>Critical components</a:t>
            </a:r>
            <a:endParaRPr lang="en-US" sz="3000" b="1" dirty="0">
              <a:solidFill>
                <a:schemeClr val="accent2">
                  <a:lumMod val="50000"/>
                </a:schemeClr>
              </a:solidFill>
            </a:endParaRPr>
          </a:p>
          <a:p>
            <a:pPr eaLnBrk="1" fontAlgn="auto" hangingPunct="1">
              <a:buClr>
                <a:schemeClr val="accent1">
                  <a:lumMod val="75000"/>
                </a:schemeClr>
              </a:buClr>
              <a:buFont typeface="Arial"/>
              <a:buNone/>
              <a:defRPr/>
            </a:pPr>
            <a:r>
              <a:rPr lang="en-US" sz="3000" b="1" dirty="0">
                <a:solidFill>
                  <a:srgbClr val="FF0000"/>
                </a:solidFill>
              </a:rPr>
              <a:t>Note: </a:t>
            </a:r>
            <a:r>
              <a:rPr lang="en-US" sz="3000" b="1" dirty="0">
                <a:solidFill>
                  <a:schemeClr val="accent2">
                    <a:lumMod val="50000"/>
                  </a:schemeClr>
                </a:solidFill>
              </a:rPr>
              <a:t>in clinical practice, we often see women who have learned to do a “</a:t>
            </a:r>
            <a:r>
              <a:rPr lang="en-US" sz="3000" b="1" dirty="0" err="1">
                <a:solidFill>
                  <a:schemeClr val="accent2">
                    <a:lumMod val="50000"/>
                  </a:schemeClr>
                </a:solidFill>
              </a:rPr>
              <a:t>kegel</a:t>
            </a:r>
            <a:r>
              <a:rPr lang="en-US" sz="3000" b="1" dirty="0">
                <a:solidFill>
                  <a:schemeClr val="accent2">
                    <a:lumMod val="50000"/>
                  </a:schemeClr>
                </a:solidFill>
              </a:rPr>
              <a:t>” by stopping their urine flow. Many of these women are starting and stopping their urine flow when urinating as their exercise.</a:t>
            </a:r>
          </a:p>
          <a:p>
            <a:pPr eaLnBrk="1" fontAlgn="auto" hangingPunct="1">
              <a:buClr>
                <a:schemeClr val="accent1">
                  <a:lumMod val="75000"/>
                </a:schemeClr>
              </a:buClr>
              <a:buFont typeface="Arial"/>
              <a:buNone/>
              <a:defRPr/>
            </a:pPr>
            <a:endParaRPr lang="en-US" sz="3000" b="1" dirty="0">
              <a:solidFill>
                <a:schemeClr val="accent2">
                  <a:lumMod val="50000"/>
                </a:schemeClr>
              </a:solidFill>
            </a:endParaRPr>
          </a:p>
          <a:p>
            <a:pPr eaLnBrk="1" fontAlgn="auto" hangingPunct="1">
              <a:buClr>
                <a:schemeClr val="accent1">
                  <a:lumMod val="75000"/>
                </a:schemeClr>
              </a:buClr>
              <a:buFont typeface="Arial"/>
              <a:buNone/>
              <a:defRPr/>
            </a:pPr>
            <a:endParaRPr lang="en-US" sz="3000" b="1" dirty="0">
              <a:solidFill>
                <a:schemeClr val="accent2">
                  <a:lumMod val="50000"/>
                </a:schemeClr>
              </a:solidFill>
            </a:endParaRPr>
          </a:p>
          <a:p>
            <a:pPr eaLnBrk="1" fontAlgn="auto" hangingPunct="1">
              <a:buClr>
                <a:schemeClr val="accent1">
                  <a:lumMod val="75000"/>
                </a:schemeClr>
              </a:buClr>
              <a:buFont typeface="Arial"/>
              <a:buNone/>
              <a:defRPr/>
            </a:pPr>
            <a:r>
              <a:rPr lang="en-US" sz="3000" b="1" dirty="0">
                <a:solidFill>
                  <a:schemeClr val="accent2">
                    <a:lumMod val="50000"/>
                  </a:schemeClr>
                </a:solidFill>
              </a:rPr>
              <a:t>This should be avoided as is potentially damaging to ones normal voiding reflexes.</a:t>
            </a:r>
            <a:endParaRPr lang="en-US" sz="3000" b="1" dirty="0">
              <a:effectLst>
                <a:outerShdw blurRad="38100" dist="38100" dir="2700000" algn="tl">
                  <a:srgbClr val="000000"/>
                </a:outerShdw>
              </a:effectLst>
            </a:endParaRPr>
          </a:p>
          <a:p>
            <a:pPr algn="l" eaLnBrk="1" fontAlgn="auto" hangingPunct="1">
              <a:buClr>
                <a:schemeClr val="accent1">
                  <a:lumMod val="75000"/>
                </a:schemeClr>
              </a:buClr>
              <a:buFont typeface="Arial"/>
              <a:buNone/>
              <a:defRPr/>
            </a:pPr>
            <a:endParaRPr lang="en-US" sz="2800" b="1" i="1" dirty="0">
              <a:effectLst>
                <a:outerShdw blurRad="38100" dist="38100" dir="2700000" algn="tl">
                  <a:srgbClr val="000000"/>
                </a:outerShdw>
              </a:effectLst>
            </a:endParaRPr>
          </a:p>
        </p:txBody>
      </p:sp>
      <p:sp>
        <p:nvSpPr>
          <p:cNvPr id="57348" name="Rectangle 23"/>
          <p:cNvSpPr>
            <a:spLocks noGrp="1" noChangeArrowheads="1"/>
          </p:cNvSpPr>
          <p:nvPr>
            <p:ph type="sldNum" sz="quarter" idx="12"/>
          </p:nvPr>
        </p:nvSpPr>
        <p:spPr bwMode="auto">
          <a:xfrm>
            <a:off x="6553200" y="6248400"/>
            <a:ext cx="1905000" cy="457200"/>
          </a:xfrm>
          <a:noFill/>
          <a:ln>
            <a:miter lim="800000"/>
            <a:headEnd/>
            <a:tailEnd/>
          </a:ln>
        </p:spPr>
        <p:txBody>
          <a:bodyPr/>
          <a:lstStyle/>
          <a:p>
            <a:fld id="{7BCB4A17-4E71-41F0-ADB2-EC77C1778259}" type="slidenum">
              <a:rPr lang="en-US" sz="2400">
                <a:solidFill>
                  <a:schemeClr val="accent2"/>
                </a:solidFill>
                <a:latin typeface="Times" pitchFamily="18" charset="0"/>
              </a:rPr>
              <a:pPr/>
              <a:t>41</a:t>
            </a:fld>
            <a:endParaRPr lang="en-US" sz="2400">
              <a:solidFill>
                <a:schemeClr val="accent2"/>
              </a:solidFill>
              <a:latin typeface="Times" pitchFamily="18" charset="0"/>
            </a:endParaRPr>
          </a:p>
        </p:txBody>
      </p:sp>
      <p:pic>
        <p:nvPicPr>
          <p:cNvPr id="57349" name="Picture 7" descr="MCj04113060000[1]"/>
          <p:cNvPicPr>
            <a:picLocks noChangeAspect="1" noChangeArrowheads="1"/>
          </p:cNvPicPr>
          <p:nvPr/>
        </p:nvPicPr>
        <p:blipFill>
          <a:blip r:embed="rId2" cstate="print">
            <a:lum bright="12000" contrast="-42000"/>
          </a:blip>
          <a:srcRect/>
          <a:stretch>
            <a:fillRect/>
          </a:stretch>
        </p:blipFill>
        <p:spPr bwMode="auto">
          <a:xfrm>
            <a:off x="7391400" y="3457575"/>
            <a:ext cx="1651000" cy="1563688"/>
          </a:xfrm>
          <a:prstGeom prst="rect">
            <a:avLst/>
          </a:prstGeom>
          <a:noFill/>
          <a:ln w="9525">
            <a:noFill/>
            <a:miter lim="800000"/>
            <a:headEnd/>
            <a:tailEnd/>
          </a:ln>
        </p:spPr>
      </p:pic>
    </p:spTree>
  </p:cSld>
  <p:clrMapOvr>
    <a:masterClrMapping/>
  </p:clrMapOvr>
  <p:transition spd="slow">
    <p:rand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a:xfrm>
            <a:off x="1371600" y="0"/>
            <a:ext cx="7772400" cy="1143000"/>
          </a:xfrm>
        </p:spPr>
        <p:txBody>
          <a:bodyPr/>
          <a:lstStyle/>
          <a:p>
            <a:pPr algn="ctr" eaLnBrk="1" hangingPunct="1"/>
            <a:r>
              <a:rPr lang="en-US" b="1">
                <a:ln>
                  <a:noFill/>
                </a:ln>
              </a:rPr>
              <a:t>Pelvic Floor Exercises</a:t>
            </a:r>
          </a:p>
        </p:txBody>
      </p:sp>
      <p:sp>
        <p:nvSpPr>
          <p:cNvPr id="972803" name="Rectangle 3"/>
          <p:cNvSpPr>
            <a:spLocks noGrp="1" noChangeArrowheads="1"/>
          </p:cNvSpPr>
          <p:nvPr>
            <p:ph type="subTitle" idx="1"/>
          </p:nvPr>
        </p:nvSpPr>
        <p:spPr>
          <a:xfrm>
            <a:off x="1681163" y="1143000"/>
            <a:ext cx="7462837" cy="4876800"/>
          </a:xfrm>
        </p:spPr>
        <p:txBody>
          <a:bodyPr rtlCol="0">
            <a:noAutofit/>
          </a:bodyPr>
          <a:lstStyle/>
          <a:p>
            <a:pPr algn="ctr" eaLnBrk="1" fontAlgn="auto" hangingPunct="1">
              <a:spcAft>
                <a:spcPts val="0"/>
              </a:spcAft>
              <a:buClr>
                <a:schemeClr val="accent1">
                  <a:lumMod val="75000"/>
                </a:schemeClr>
              </a:buClr>
              <a:buFont typeface="Arial"/>
              <a:buNone/>
              <a:defRPr/>
            </a:pPr>
            <a:r>
              <a:rPr lang="en-US" sz="2800" b="1" dirty="0">
                <a:solidFill>
                  <a:schemeClr val="accent2">
                    <a:lumMod val="50000"/>
                  </a:schemeClr>
                </a:solidFill>
              </a:rPr>
              <a:t>How many?</a:t>
            </a:r>
          </a:p>
          <a:p>
            <a:pPr algn="ctr" eaLnBrk="1" fontAlgn="auto" hangingPunct="1">
              <a:spcAft>
                <a:spcPts val="0"/>
              </a:spcAft>
              <a:buClr>
                <a:schemeClr val="accent1">
                  <a:lumMod val="75000"/>
                </a:schemeClr>
              </a:buClr>
              <a:buFont typeface="Wingdings" pitchFamily="2" charset="2"/>
              <a:buChar char="ü"/>
              <a:defRPr/>
            </a:pPr>
            <a:r>
              <a:rPr lang="en-US" sz="2800" b="1" dirty="0">
                <a:solidFill>
                  <a:schemeClr val="accent2">
                    <a:lumMod val="50000"/>
                  </a:schemeClr>
                </a:solidFill>
              </a:rPr>
              <a:t> There is a wide range of recommendations from different practitioners.</a:t>
            </a:r>
          </a:p>
          <a:p>
            <a:pPr algn="ctr" eaLnBrk="1" fontAlgn="auto" hangingPunct="1">
              <a:spcAft>
                <a:spcPts val="0"/>
              </a:spcAft>
              <a:buClr>
                <a:schemeClr val="accent1">
                  <a:lumMod val="75000"/>
                </a:schemeClr>
              </a:buClr>
              <a:buFont typeface="Wingdings" pitchFamily="2" charset="2"/>
              <a:buChar char="ü"/>
              <a:defRPr/>
            </a:pPr>
            <a:endParaRPr lang="en-US" sz="2800" b="1" dirty="0">
              <a:solidFill>
                <a:schemeClr val="accent2">
                  <a:lumMod val="50000"/>
                </a:schemeClr>
              </a:solidFill>
            </a:endParaRPr>
          </a:p>
          <a:p>
            <a:pPr algn="ctr" eaLnBrk="1" fontAlgn="auto" hangingPunct="1">
              <a:spcAft>
                <a:spcPts val="0"/>
              </a:spcAft>
              <a:buClr>
                <a:schemeClr val="accent1">
                  <a:lumMod val="75000"/>
                </a:schemeClr>
              </a:buClr>
              <a:buFont typeface="Wingdings" pitchFamily="2" charset="2"/>
              <a:buChar char="ü"/>
              <a:defRPr/>
            </a:pPr>
            <a:r>
              <a:rPr lang="en-US" sz="2800" b="1" dirty="0">
                <a:solidFill>
                  <a:schemeClr val="accent2">
                    <a:lumMod val="50000"/>
                  </a:schemeClr>
                </a:solidFill>
              </a:rPr>
              <a:t> Long term, the right number is the number that works for each individual.</a:t>
            </a:r>
          </a:p>
          <a:p>
            <a:pPr algn="ctr" eaLnBrk="1" fontAlgn="auto" hangingPunct="1">
              <a:spcAft>
                <a:spcPts val="0"/>
              </a:spcAft>
              <a:buClr>
                <a:schemeClr val="accent1">
                  <a:lumMod val="75000"/>
                </a:schemeClr>
              </a:buClr>
              <a:buFont typeface="Wingdings" pitchFamily="2" charset="2"/>
              <a:buChar char="ü"/>
              <a:defRPr/>
            </a:pPr>
            <a:endParaRPr lang="en-US" sz="2800" b="1" dirty="0">
              <a:solidFill>
                <a:schemeClr val="accent2">
                  <a:lumMod val="50000"/>
                </a:schemeClr>
              </a:solidFill>
            </a:endParaRPr>
          </a:p>
          <a:p>
            <a:pPr algn="ctr" eaLnBrk="1" fontAlgn="auto" hangingPunct="1">
              <a:spcAft>
                <a:spcPts val="0"/>
              </a:spcAft>
              <a:buClr>
                <a:schemeClr val="accent1">
                  <a:lumMod val="75000"/>
                </a:schemeClr>
              </a:buClr>
              <a:buFont typeface="Wingdings" pitchFamily="2" charset="2"/>
              <a:buChar char="ü"/>
              <a:defRPr/>
            </a:pPr>
            <a:r>
              <a:rPr lang="en-US" sz="2800" b="1" dirty="0">
                <a:solidFill>
                  <a:schemeClr val="accent2">
                    <a:lumMod val="50000"/>
                  </a:schemeClr>
                </a:solidFill>
              </a:rPr>
              <a:t>Clinically, it seems that excellent technique in engaging the pelvic muscles is much more important than hold time or the number of repetitions performed.</a:t>
            </a:r>
          </a:p>
        </p:txBody>
      </p:sp>
      <p:sp>
        <p:nvSpPr>
          <p:cNvPr id="58372" name="Rectangle 16"/>
          <p:cNvSpPr>
            <a:spLocks noGrp="1" noChangeArrowheads="1"/>
          </p:cNvSpPr>
          <p:nvPr>
            <p:ph type="sldNum" sz="quarter" idx="12"/>
          </p:nvPr>
        </p:nvSpPr>
        <p:spPr bwMode="auto">
          <a:xfrm>
            <a:off x="2133600" y="6203950"/>
            <a:ext cx="3581400" cy="384175"/>
          </a:xfrm>
          <a:noFill/>
          <a:ln>
            <a:miter lim="800000"/>
            <a:headEnd/>
            <a:tailEnd/>
          </a:ln>
        </p:spPr>
        <p:txBody>
          <a:bodyPr/>
          <a:lstStyle/>
          <a:p>
            <a:fld id="{D6B20E04-8198-4879-A366-9AA31E61B0B2}" type="slidenum">
              <a:rPr lang="en-US" sz="1200">
                <a:solidFill>
                  <a:schemeClr val="accent2"/>
                </a:solidFill>
                <a:latin typeface="Times" pitchFamily="18" charset="0"/>
              </a:rPr>
              <a:pPr/>
              <a:t>42</a:t>
            </a:fld>
            <a:endParaRPr lang="en-US" sz="1200">
              <a:solidFill>
                <a:schemeClr val="accent2"/>
              </a:solidFill>
              <a:latin typeface="Times" pitchFamily="18" charset="0"/>
            </a:endParaRPr>
          </a:p>
        </p:txBody>
      </p:sp>
      <p:pic>
        <p:nvPicPr>
          <p:cNvPr id="58373" name="Picture 4" descr="MPj04036130000[1]"/>
          <p:cNvPicPr>
            <a:picLocks noChangeAspect="1" noChangeArrowheads="1"/>
          </p:cNvPicPr>
          <p:nvPr/>
        </p:nvPicPr>
        <p:blipFill>
          <a:blip r:embed="rId2" cstate="print"/>
          <a:srcRect/>
          <a:stretch>
            <a:fillRect/>
          </a:stretch>
        </p:blipFill>
        <p:spPr bwMode="auto">
          <a:xfrm>
            <a:off x="0" y="0"/>
            <a:ext cx="1905000" cy="1352550"/>
          </a:xfrm>
          <a:prstGeom prst="rect">
            <a:avLst/>
          </a:prstGeom>
          <a:noFill/>
          <a:ln w="9525">
            <a:noFill/>
            <a:miter lim="800000"/>
            <a:headEnd/>
            <a:tailEnd/>
          </a:ln>
        </p:spPr>
      </p:pic>
    </p:spTree>
  </p:cSld>
  <p:clrMapOvr>
    <a:masterClrMapping/>
  </p:clrMapOvr>
  <p:transition spd="slow">
    <p:rand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ctrTitle"/>
          </p:nvPr>
        </p:nvSpPr>
        <p:spPr>
          <a:xfrm>
            <a:off x="1371600" y="0"/>
            <a:ext cx="7772400" cy="1143000"/>
          </a:xfrm>
        </p:spPr>
        <p:txBody>
          <a:bodyPr/>
          <a:lstStyle/>
          <a:p>
            <a:pPr algn="ctr" eaLnBrk="1" hangingPunct="1"/>
            <a:r>
              <a:rPr lang="en-US" b="1">
                <a:ln>
                  <a:noFill/>
                </a:ln>
              </a:rPr>
              <a:t>Pelvic Floor Exercises</a:t>
            </a:r>
          </a:p>
        </p:txBody>
      </p:sp>
      <p:sp>
        <p:nvSpPr>
          <p:cNvPr id="972803" name="Rectangle 3"/>
          <p:cNvSpPr>
            <a:spLocks noGrp="1" noChangeArrowheads="1"/>
          </p:cNvSpPr>
          <p:nvPr>
            <p:ph type="subTitle" idx="1"/>
          </p:nvPr>
        </p:nvSpPr>
        <p:spPr>
          <a:xfrm>
            <a:off x="2133600" y="1082675"/>
            <a:ext cx="6896100" cy="4941888"/>
          </a:xfrm>
        </p:spPr>
        <p:txBody>
          <a:bodyPr rtlCol="0"/>
          <a:lstStyle/>
          <a:p>
            <a:pPr algn="ctr" eaLnBrk="1" fontAlgn="auto" hangingPunct="1">
              <a:spcAft>
                <a:spcPts val="0"/>
              </a:spcAft>
              <a:buClr>
                <a:schemeClr val="accent1">
                  <a:lumMod val="75000"/>
                </a:schemeClr>
              </a:buClr>
              <a:buFont typeface="Arial"/>
              <a:buNone/>
              <a:defRPr/>
            </a:pPr>
            <a:r>
              <a:rPr lang="en-US" sz="2700" b="1" dirty="0">
                <a:solidFill>
                  <a:schemeClr val="accent2">
                    <a:lumMod val="50000"/>
                  </a:schemeClr>
                </a:solidFill>
              </a:rPr>
              <a:t>How many?</a:t>
            </a:r>
          </a:p>
          <a:p>
            <a:pPr algn="ctr" eaLnBrk="1" fontAlgn="auto" hangingPunct="1">
              <a:spcAft>
                <a:spcPts val="0"/>
              </a:spcAft>
              <a:buClr>
                <a:schemeClr val="accent1">
                  <a:lumMod val="75000"/>
                </a:schemeClr>
              </a:buClr>
              <a:buFont typeface="Wingdings" pitchFamily="2" charset="2"/>
              <a:buChar char="ü"/>
              <a:defRPr/>
            </a:pPr>
            <a:r>
              <a:rPr lang="en-US" sz="2700" b="1" dirty="0">
                <a:solidFill>
                  <a:schemeClr val="accent2">
                    <a:lumMod val="50000"/>
                  </a:schemeClr>
                </a:solidFill>
              </a:rPr>
              <a:t> I generally recommend that female patients perform 25 sustained repetitions each day (hold time may vary but is based on competent hold time which is often 2 to 5 seconds) and 2-3 x 10 reps of “Quick flicks” (1 sec. hold / 2 sec. rest). This recommendation has consistently yielded excellent outcomes.</a:t>
            </a:r>
          </a:p>
          <a:p>
            <a:pPr algn="ctr" eaLnBrk="1" fontAlgn="auto" hangingPunct="1">
              <a:spcAft>
                <a:spcPts val="0"/>
              </a:spcAft>
              <a:buClr>
                <a:schemeClr val="accent1">
                  <a:lumMod val="75000"/>
                </a:schemeClr>
              </a:buClr>
              <a:buFont typeface="Wingdings" pitchFamily="2" charset="2"/>
              <a:buChar char="ü"/>
              <a:defRPr/>
            </a:pPr>
            <a:endParaRPr lang="en-US" sz="2700" b="1" dirty="0">
              <a:solidFill>
                <a:schemeClr val="accent2">
                  <a:lumMod val="50000"/>
                </a:schemeClr>
              </a:solidFill>
            </a:endParaRPr>
          </a:p>
          <a:p>
            <a:pPr algn="ctr" eaLnBrk="1" fontAlgn="auto" hangingPunct="1">
              <a:spcAft>
                <a:spcPts val="0"/>
              </a:spcAft>
              <a:buClr>
                <a:schemeClr val="accent1">
                  <a:lumMod val="75000"/>
                </a:schemeClr>
              </a:buClr>
              <a:buFont typeface="Wingdings" pitchFamily="2" charset="2"/>
              <a:buChar char="ü"/>
              <a:defRPr/>
            </a:pPr>
            <a:r>
              <a:rPr lang="en-US" sz="2700" b="1" dirty="0">
                <a:solidFill>
                  <a:schemeClr val="accent2">
                    <a:lumMod val="50000"/>
                  </a:schemeClr>
                </a:solidFill>
              </a:rPr>
              <a:t> We are addressing slow twitch (2/3 of fibers) </a:t>
            </a:r>
            <a:r>
              <a:rPr lang="en-US" sz="2700" b="1" i="1" dirty="0">
                <a:solidFill>
                  <a:schemeClr val="accent2">
                    <a:lumMod val="50000"/>
                  </a:schemeClr>
                </a:solidFill>
              </a:rPr>
              <a:t>and</a:t>
            </a:r>
            <a:r>
              <a:rPr lang="en-US" sz="2700" b="1" dirty="0">
                <a:solidFill>
                  <a:schemeClr val="accent2">
                    <a:lumMod val="50000"/>
                  </a:schemeClr>
                </a:solidFill>
              </a:rPr>
              <a:t> fast twitch fibers (1/3 of fibers)</a:t>
            </a:r>
          </a:p>
        </p:txBody>
      </p:sp>
      <p:sp>
        <p:nvSpPr>
          <p:cNvPr id="59396" name="Rectangle 16"/>
          <p:cNvSpPr>
            <a:spLocks noGrp="1" noChangeArrowheads="1"/>
          </p:cNvSpPr>
          <p:nvPr>
            <p:ph type="sldNum" sz="quarter" idx="12"/>
          </p:nvPr>
        </p:nvSpPr>
        <p:spPr bwMode="auto">
          <a:xfrm>
            <a:off x="2133600" y="6203950"/>
            <a:ext cx="3581400" cy="384175"/>
          </a:xfrm>
          <a:noFill/>
          <a:ln>
            <a:miter lim="800000"/>
            <a:headEnd/>
            <a:tailEnd/>
          </a:ln>
        </p:spPr>
        <p:txBody>
          <a:bodyPr/>
          <a:lstStyle/>
          <a:p>
            <a:fld id="{936A5C75-5D5C-42B9-9B80-8E6FE7C70C89}" type="slidenum">
              <a:rPr lang="en-US" sz="1200">
                <a:solidFill>
                  <a:schemeClr val="accent2"/>
                </a:solidFill>
                <a:latin typeface="Times" pitchFamily="18" charset="0"/>
              </a:rPr>
              <a:pPr/>
              <a:t>43</a:t>
            </a:fld>
            <a:endParaRPr lang="en-US" sz="1200">
              <a:solidFill>
                <a:schemeClr val="accent2"/>
              </a:solidFill>
              <a:latin typeface="Times" pitchFamily="18" charset="0"/>
            </a:endParaRPr>
          </a:p>
        </p:txBody>
      </p:sp>
      <p:pic>
        <p:nvPicPr>
          <p:cNvPr id="59397" name="Picture 4" descr="MPj04036130000[1]"/>
          <p:cNvPicPr>
            <a:picLocks noChangeAspect="1" noChangeArrowheads="1"/>
          </p:cNvPicPr>
          <p:nvPr/>
        </p:nvPicPr>
        <p:blipFill>
          <a:blip r:embed="rId2" cstate="print"/>
          <a:srcRect/>
          <a:stretch>
            <a:fillRect/>
          </a:stretch>
        </p:blipFill>
        <p:spPr bwMode="auto">
          <a:xfrm>
            <a:off x="0" y="0"/>
            <a:ext cx="2039938" cy="1447800"/>
          </a:xfrm>
          <a:prstGeom prst="rect">
            <a:avLst/>
          </a:prstGeom>
          <a:noFill/>
          <a:ln w="9525">
            <a:noFill/>
            <a:miter lim="800000"/>
            <a:headEnd/>
            <a:tailEnd/>
          </a:ln>
        </p:spPr>
      </p:pic>
    </p:spTree>
  </p:cSld>
  <p:clrMapOvr>
    <a:masterClrMapping/>
  </p:clrMapOvr>
  <p:transition spd="slow">
    <p:rand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914400" y="0"/>
            <a:ext cx="7704138" cy="1066800"/>
          </a:xfrm>
        </p:spPr>
        <p:txBody>
          <a:bodyPr/>
          <a:lstStyle/>
          <a:p>
            <a:pPr eaLnBrk="1" hangingPunct="1"/>
            <a:r>
              <a:rPr lang="en-US">
                <a:ln>
                  <a:noFill/>
                </a:ln>
              </a:rPr>
              <a:t>Kegel Home Program</a:t>
            </a:r>
          </a:p>
        </p:txBody>
      </p:sp>
      <p:sp>
        <p:nvSpPr>
          <p:cNvPr id="60419" name="Content Placeholder 2"/>
          <p:cNvSpPr>
            <a:spLocks noGrp="1"/>
          </p:cNvSpPr>
          <p:nvPr>
            <p:ph idx="1"/>
          </p:nvPr>
        </p:nvSpPr>
        <p:spPr>
          <a:xfrm>
            <a:off x="1104900" y="838200"/>
            <a:ext cx="6934200" cy="5486400"/>
          </a:xfrm>
        </p:spPr>
        <p:txBody>
          <a:bodyPr/>
          <a:lstStyle/>
          <a:p>
            <a:pPr eaLnBrk="1" hangingPunct="1">
              <a:buFontTx/>
              <a:buNone/>
            </a:pPr>
            <a:r>
              <a:rPr lang="en-US" b="1"/>
              <a:t>  </a:t>
            </a:r>
            <a:r>
              <a:rPr lang="en-US" b="1">
                <a:solidFill>
                  <a:srgbClr val="FF0000"/>
                </a:solidFill>
              </a:rPr>
              <a:t>The H.E.P. recommendation often looks like this:</a:t>
            </a:r>
          </a:p>
          <a:p>
            <a:pPr eaLnBrk="1" hangingPunct="1">
              <a:buFont typeface="Wingdings" pitchFamily="2" charset="2"/>
              <a:buChar char="ü"/>
            </a:pPr>
            <a:r>
              <a:rPr lang="en-US" b="1"/>
              <a:t> 3 second hold time </a:t>
            </a:r>
          </a:p>
          <a:p>
            <a:pPr eaLnBrk="1" hangingPunct="1">
              <a:buFont typeface="Wingdings" pitchFamily="2" charset="2"/>
              <a:buChar char="ü"/>
            </a:pPr>
            <a:endParaRPr lang="en-US" b="1"/>
          </a:p>
          <a:p>
            <a:pPr eaLnBrk="1" hangingPunct="1">
              <a:buFont typeface="Wingdings" pitchFamily="2" charset="2"/>
              <a:buChar char="ü"/>
            </a:pPr>
            <a:r>
              <a:rPr lang="en-US" b="1"/>
              <a:t>10 second rest time</a:t>
            </a:r>
          </a:p>
          <a:p>
            <a:pPr eaLnBrk="1" hangingPunct="1">
              <a:buFontTx/>
              <a:buNone/>
            </a:pPr>
            <a:endParaRPr lang="en-US" b="1"/>
          </a:p>
          <a:p>
            <a:pPr eaLnBrk="1" hangingPunct="1">
              <a:buFont typeface="Wingdings" pitchFamily="2" charset="2"/>
              <a:buChar char="ü"/>
            </a:pPr>
            <a:r>
              <a:rPr lang="en-US" b="1"/>
              <a:t>5 repetitions at a time</a:t>
            </a:r>
          </a:p>
          <a:p>
            <a:pPr eaLnBrk="1" hangingPunct="1">
              <a:buFontTx/>
              <a:buNone/>
            </a:pPr>
            <a:endParaRPr lang="en-US" b="1"/>
          </a:p>
          <a:p>
            <a:pPr eaLnBrk="1" hangingPunct="1">
              <a:buFont typeface="Wingdings" pitchFamily="2" charset="2"/>
              <a:buChar char="ü"/>
            </a:pPr>
            <a:r>
              <a:rPr lang="en-US" b="1"/>
              <a:t>20 to 25 total repetitions per day</a:t>
            </a:r>
          </a:p>
          <a:p>
            <a:pPr eaLnBrk="1" hangingPunct="1">
              <a:buFont typeface="Wingdings" pitchFamily="2" charset="2"/>
              <a:buChar char="ü"/>
            </a:pPr>
            <a:endParaRPr lang="en-US" b="1"/>
          </a:p>
          <a:p>
            <a:pPr eaLnBrk="1" hangingPunct="1">
              <a:buFont typeface="Wingdings" pitchFamily="2" charset="2"/>
              <a:buChar char="ü"/>
            </a:pPr>
            <a:r>
              <a:rPr lang="en-US" b="1"/>
              <a:t> 2 X 10 sets of Quick Flicks /day</a:t>
            </a:r>
          </a:p>
          <a:p>
            <a:pPr eaLnBrk="1" hangingPunct="1">
              <a:buFont typeface="Wingdings" pitchFamily="2" charset="2"/>
              <a:buChar char="ü"/>
            </a:pPr>
            <a:endParaRPr lang="en-US"/>
          </a:p>
        </p:txBody>
      </p:sp>
    </p:spTree>
  </p:cSld>
  <p:clrMapOvr>
    <a:masterClrMapping/>
  </p:clrMapOvr>
  <p:transition spd="slow">
    <p:rand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914400" y="0"/>
            <a:ext cx="7704138" cy="1066800"/>
          </a:xfrm>
        </p:spPr>
        <p:txBody>
          <a:bodyPr/>
          <a:lstStyle/>
          <a:p>
            <a:pPr eaLnBrk="1" hangingPunct="1"/>
            <a:r>
              <a:rPr lang="en-US">
                <a:ln>
                  <a:noFill/>
                </a:ln>
              </a:rPr>
              <a:t>Kegel Home Program</a:t>
            </a:r>
          </a:p>
        </p:txBody>
      </p:sp>
      <p:sp>
        <p:nvSpPr>
          <p:cNvPr id="60419" name="Content Placeholder 2"/>
          <p:cNvSpPr>
            <a:spLocks noGrp="1"/>
          </p:cNvSpPr>
          <p:nvPr>
            <p:ph idx="1"/>
          </p:nvPr>
        </p:nvSpPr>
        <p:spPr>
          <a:xfrm>
            <a:off x="1299369" y="1337187"/>
            <a:ext cx="6934200" cy="5486400"/>
          </a:xfrm>
        </p:spPr>
        <p:txBody>
          <a:bodyPr/>
          <a:lstStyle/>
          <a:p>
            <a:pPr eaLnBrk="1" hangingPunct="1">
              <a:buFontTx/>
              <a:buNone/>
            </a:pPr>
            <a:r>
              <a:rPr lang="en-US" b="1" dirty="0"/>
              <a:t>  </a:t>
            </a:r>
            <a:r>
              <a:rPr lang="en-US" b="1" dirty="0">
                <a:solidFill>
                  <a:srgbClr val="FF0000"/>
                </a:solidFill>
              </a:rPr>
              <a:t>I generally recommend this simple HEP protocol:</a:t>
            </a:r>
          </a:p>
          <a:p>
            <a:pPr eaLnBrk="1" hangingPunct="1">
              <a:buFont typeface="Wingdings" pitchFamily="2" charset="2"/>
              <a:buChar char="ü"/>
            </a:pPr>
            <a:r>
              <a:rPr lang="en-US" b="1" dirty="0"/>
              <a:t> 3 second hold time 10 second rest time</a:t>
            </a:r>
          </a:p>
          <a:p>
            <a:pPr eaLnBrk="1" hangingPunct="1">
              <a:buFontTx/>
              <a:buNone/>
            </a:pPr>
            <a:endParaRPr lang="en-US" b="1" dirty="0"/>
          </a:p>
          <a:p>
            <a:pPr eaLnBrk="1" hangingPunct="1">
              <a:buFont typeface="Wingdings" pitchFamily="2" charset="2"/>
              <a:buChar char="ü"/>
            </a:pPr>
            <a:r>
              <a:rPr lang="en-US" b="1" dirty="0"/>
              <a:t>2-3 repetitions at a time immediately following voiding in the morning (from 1</a:t>
            </a:r>
            <a:r>
              <a:rPr lang="en-US" b="1" baseline="30000" dirty="0"/>
              <a:t>st</a:t>
            </a:r>
            <a:r>
              <a:rPr lang="en-US" b="1" dirty="0"/>
              <a:t> void in the a.m. until noon)</a:t>
            </a:r>
          </a:p>
          <a:p>
            <a:pPr eaLnBrk="1" hangingPunct="1">
              <a:buFont typeface="Wingdings" pitchFamily="2" charset="2"/>
              <a:buChar char="ü"/>
            </a:pPr>
            <a:endParaRPr lang="en-US" b="1" dirty="0"/>
          </a:p>
          <a:p>
            <a:pPr eaLnBrk="1" hangingPunct="1">
              <a:buFont typeface="Wingdings" pitchFamily="2" charset="2"/>
              <a:buChar char="ü"/>
            </a:pPr>
            <a:r>
              <a:rPr lang="en-US" b="1" dirty="0"/>
              <a:t> 10 repetitions of Quick Flicks after each void from Noon until bed-time</a:t>
            </a:r>
          </a:p>
          <a:p>
            <a:pPr marL="0" indent="0" eaLnBrk="1" hangingPunct="1">
              <a:buNone/>
            </a:pPr>
            <a:r>
              <a:rPr lang="en-US" b="1" dirty="0"/>
              <a:t>        </a:t>
            </a:r>
            <a:r>
              <a:rPr lang="en-US" sz="2800" b="1" i="1" dirty="0">
                <a:solidFill>
                  <a:srgbClr val="FF0000"/>
                </a:solidFill>
              </a:rPr>
              <a:t>Simple protocol translates into success!</a:t>
            </a:r>
          </a:p>
          <a:p>
            <a:pPr eaLnBrk="1" hangingPunct="1">
              <a:buFont typeface="Wingdings" pitchFamily="2" charset="2"/>
              <a:buChar char="ü"/>
            </a:pPr>
            <a:endParaRPr lang="en-US" dirty="0"/>
          </a:p>
        </p:txBody>
      </p:sp>
      <p:pic>
        <p:nvPicPr>
          <p:cNvPr id="3" name="Picture 2">
            <a:extLst>
              <a:ext uri="{FF2B5EF4-FFF2-40B4-BE49-F238E27FC236}">
                <a16:creationId xmlns:a16="http://schemas.microsoft.com/office/drawing/2014/main" id="{42F8EF90-144A-4280-B872-5A6ADFA2DBD4}"/>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52501" y="34413"/>
            <a:ext cx="1847850" cy="1426540"/>
          </a:xfrm>
          <a:prstGeom prst="rect">
            <a:avLst/>
          </a:prstGeom>
        </p:spPr>
      </p:pic>
    </p:spTree>
    <p:extLst>
      <p:ext uri="{BB962C8B-B14F-4D97-AF65-F5344CB8AC3E}">
        <p14:creationId xmlns:p14="http://schemas.microsoft.com/office/powerpoint/2010/main" val="1693850826"/>
      </p:ext>
    </p:extLst>
  </p:cSld>
  <p:clrMapOvr>
    <a:masterClrMapping/>
  </p:clrMapOvr>
  <p:transition spd="slow">
    <p:rand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381000" y="0"/>
            <a:ext cx="8001000" cy="1143000"/>
          </a:xfrm>
        </p:spPr>
        <p:txBody>
          <a:bodyPr rtlCol="0">
            <a:normAutofit fontScale="90000"/>
          </a:bodyPr>
          <a:lstStyle/>
          <a:p>
            <a:pPr eaLnBrk="1" fontAlgn="auto" hangingPunct="1">
              <a:spcAft>
                <a:spcPts val="0"/>
              </a:spcAft>
              <a:defRPr/>
            </a:pPr>
            <a:r>
              <a:rPr sz="3600" b="1" dirty="0"/>
              <a:t>Other Considerations </a:t>
            </a:r>
            <a:br>
              <a:rPr sz="3600" b="1" dirty="0"/>
            </a:br>
            <a:r>
              <a:rPr sz="3600" b="1" dirty="0"/>
              <a:t>Re: Incontinence treatment</a:t>
            </a:r>
          </a:p>
        </p:txBody>
      </p:sp>
      <p:sp>
        <p:nvSpPr>
          <p:cNvPr id="149506" name="Content Placeholder 2"/>
          <p:cNvSpPr>
            <a:spLocks noGrp="1"/>
          </p:cNvSpPr>
          <p:nvPr>
            <p:ph idx="1"/>
          </p:nvPr>
        </p:nvSpPr>
        <p:spPr>
          <a:xfrm>
            <a:off x="990600" y="1685925"/>
            <a:ext cx="6553200" cy="4953000"/>
          </a:xfrm>
        </p:spPr>
        <p:txBody>
          <a:bodyPr rtlCol="0">
            <a:normAutofit/>
          </a:bodyPr>
          <a:lstStyle/>
          <a:p>
            <a:pPr eaLnBrk="1" fontAlgn="auto" hangingPunct="1">
              <a:buClr>
                <a:schemeClr val="accent1">
                  <a:lumMod val="75000"/>
                </a:schemeClr>
              </a:buClr>
              <a:buFontTx/>
              <a:buNone/>
              <a:defRPr/>
            </a:pPr>
            <a:endParaRPr lang="en-US" sz="1600" dirty="0"/>
          </a:p>
          <a:p>
            <a:pPr eaLnBrk="1" fontAlgn="auto" hangingPunct="1">
              <a:buClr>
                <a:schemeClr val="accent1">
                  <a:lumMod val="75000"/>
                </a:schemeClr>
              </a:buClr>
              <a:buFontTx/>
              <a:buNone/>
              <a:defRPr/>
            </a:pPr>
            <a:r>
              <a:rPr lang="en-US" b="1" dirty="0">
                <a:solidFill>
                  <a:schemeClr val="accent2">
                    <a:lumMod val="50000"/>
                  </a:schemeClr>
                </a:solidFill>
              </a:rPr>
              <a:t>“…preliminary findings suggest that RHR (Resisted Hip Rotation) exercises may be at least as effective as traditional PFMT methods, if not more so, in reducing the frequency of leaks for patients with Stress Urinary Incontinence.” </a:t>
            </a:r>
          </a:p>
          <a:p>
            <a:pPr eaLnBrk="1" fontAlgn="auto" hangingPunct="1">
              <a:buClr>
                <a:schemeClr val="accent1">
                  <a:lumMod val="75000"/>
                </a:schemeClr>
              </a:buClr>
              <a:buFontTx/>
              <a:buNone/>
              <a:defRPr/>
            </a:pPr>
            <a:endParaRPr lang="en-US" b="1" dirty="0">
              <a:solidFill>
                <a:schemeClr val="accent2">
                  <a:lumMod val="50000"/>
                </a:schemeClr>
              </a:solidFill>
            </a:endParaRPr>
          </a:p>
          <a:p>
            <a:pPr eaLnBrk="1" fontAlgn="auto" hangingPunct="1">
              <a:buClr>
                <a:schemeClr val="accent1">
                  <a:lumMod val="75000"/>
                </a:schemeClr>
              </a:buClr>
              <a:buFontTx/>
              <a:buNone/>
              <a:defRPr/>
            </a:pPr>
            <a:r>
              <a:rPr lang="en-US" b="1" dirty="0">
                <a:solidFill>
                  <a:schemeClr val="accent2">
                    <a:lumMod val="50000"/>
                  </a:schemeClr>
                </a:solidFill>
              </a:rPr>
              <a:t>CSM 2012 SoWH Platform: </a:t>
            </a:r>
            <a:r>
              <a:rPr lang="en-US" b="1" u="sng" dirty="0">
                <a:solidFill>
                  <a:schemeClr val="accent2">
                    <a:lumMod val="50000"/>
                  </a:schemeClr>
                </a:solidFill>
              </a:rPr>
              <a:t>Resisted Hip Rotation vs. P.F. Muscle Training in the Treatment of Female SUI, a Randomized Clinical trial</a:t>
            </a:r>
            <a:r>
              <a:rPr lang="en-US" b="1" dirty="0">
                <a:solidFill>
                  <a:schemeClr val="accent2">
                    <a:lumMod val="50000"/>
                  </a:schemeClr>
                </a:solidFill>
              </a:rPr>
              <a:t>: B. </a:t>
            </a:r>
            <a:r>
              <a:rPr lang="en-US" b="1" dirty="0" err="1">
                <a:solidFill>
                  <a:schemeClr val="accent2">
                    <a:lumMod val="50000"/>
                  </a:schemeClr>
                </a:solidFill>
              </a:rPr>
              <a:t>Jordre</a:t>
            </a:r>
            <a:r>
              <a:rPr lang="en-US" b="1" dirty="0">
                <a:solidFill>
                  <a:schemeClr val="accent2">
                    <a:lumMod val="50000"/>
                  </a:schemeClr>
                </a:solidFill>
              </a:rPr>
              <a:t> et al. </a:t>
            </a:r>
          </a:p>
          <a:p>
            <a:pPr eaLnBrk="1" fontAlgn="auto" hangingPunct="1">
              <a:buClr>
                <a:schemeClr val="accent1">
                  <a:lumMod val="75000"/>
                </a:schemeClr>
              </a:buClr>
              <a:buFontTx/>
              <a:buNone/>
              <a:defRPr/>
            </a:pPr>
            <a:endParaRPr lang="en-US" sz="1600" b="1" dirty="0">
              <a:solidFill>
                <a:schemeClr val="accent2">
                  <a:lumMod val="50000"/>
                </a:schemeClr>
              </a:solidFill>
            </a:endParaRPr>
          </a:p>
          <a:p>
            <a:pPr eaLnBrk="1" fontAlgn="auto" hangingPunct="1">
              <a:buClr>
                <a:schemeClr val="accent1">
                  <a:lumMod val="75000"/>
                </a:schemeClr>
              </a:buClr>
              <a:buFontTx/>
              <a:buNone/>
              <a:defRPr/>
            </a:pPr>
            <a:endParaRPr lang="en-US" sz="1600" b="1" dirty="0">
              <a:solidFill>
                <a:schemeClr val="accent2">
                  <a:lumMod val="50000"/>
                </a:schemeClr>
              </a:solidFill>
            </a:endParaRPr>
          </a:p>
          <a:p>
            <a:pPr eaLnBrk="1" fontAlgn="auto" hangingPunct="1">
              <a:buClr>
                <a:schemeClr val="accent1">
                  <a:lumMod val="75000"/>
                </a:schemeClr>
              </a:buClr>
              <a:buFontTx/>
              <a:buNone/>
              <a:defRPr/>
            </a:pPr>
            <a:endParaRPr lang="en-US" sz="1600" dirty="0"/>
          </a:p>
        </p:txBody>
      </p:sp>
      <p:sp>
        <p:nvSpPr>
          <p:cNvPr id="61444" name="Slide Number Placeholder 5"/>
          <p:cNvSpPr>
            <a:spLocks noGrp="1"/>
          </p:cNvSpPr>
          <p:nvPr>
            <p:ph type="sldNum" sz="quarter" idx="12"/>
          </p:nvPr>
        </p:nvSpPr>
        <p:spPr bwMode="auto">
          <a:xfrm>
            <a:off x="8410575" y="6181725"/>
            <a:ext cx="609600" cy="457200"/>
          </a:xfrm>
          <a:noFill/>
          <a:ln>
            <a:miter lim="800000"/>
            <a:headEnd/>
            <a:tailEnd/>
          </a:ln>
        </p:spPr>
        <p:txBody>
          <a:bodyPr/>
          <a:lstStyle/>
          <a:p>
            <a:fld id="{1ABC699D-2E65-407D-B7B6-10E0F03576EB}" type="slidenum">
              <a:rPr lang="en-US" sz="2400">
                <a:solidFill>
                  <a:schemeClr val="accent2"/>
                </a:solidFill>
                <a:latin typeface="Times" pitchFamily="18" charset="0"/>
              </a:rPr>
              <a:pPr/>
              <a:t>46</a:t>
            </a:fld>
            <a:endParaRPr lang="en-US" sz="2400">
              <a:solidFill>
                <a:schemeClr val="accent2"/>
              </a:solidFill>
              <a:latin typeface="Times" pitchFamily="18" charset="0"/>
            </a:endParaRPr>
          </a:p>
        </p:txBody>
      </p:sp>
      <p:pic>
        <p:nvPicPr>
          <p:cNvPr id="61445" name="Picture 4" descr="C:\Users\Bruce\AppData\Local\Microsoft\Windows\Temporary Internet Files\Content.IE5\NJBRXLD7\MC900389120[1].wmf"/>
          <p:cNvPicPr>
            <a:picLocks noChangeAspect="1" noChangeArrowheads="1"/>
          </p:cNvPicPr>
          <p:nvPr/>
        </p:nvPicPr>
        <p:blipFill>
          <a:blip r:embed="rId2" cstate="print"/>
          <a:srcRect/>
          <a:stretch>
            <a:fillRect/>
          </a:stretch>
        </p:blipFill>
        <p:spPr bwMode="auto">
          <a:xfrm>
            <a:off x="7137400" y="2867025"/>
            <a:ext cx="2006600" cy="2057400"/>
          </a:xfrm>
          <a:prstGeom prst="rect">
            <a:avLst/>
          </a:prstGeom>
          <a:noFill/>
          <a:ln w="9525">
            <a:noFill/>
            <a:miter lim="800000"/>
            <a:headEnd/>
            <a:tailEnd/>
          </a:ln>
        </p:spPr>
      </p:pic>
    </p:spTree>
  </p:cSld>
  <p:clrMapOvr>
    <a:masterClrMapping/>
  </p:clrMapOvr>
  <p:transition spd="slow">
    <p:rand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3" descr="C:\Users\Bruce\Desktop\New PSS pictures\IMG_0670.JPG"/>
          <p:cNvPicPr>
            <a:picLocks noChangeAspect="1" noChangeArrowheads="1"/>
          </p:cNvPicPr>
          <p:nvPr/>
        </p:nvPicPr>
        <p:blipFill>
          <a:blip r:embed="rId2" cstate="print"/>
          <a:srcRect l="30910" r="32727" b="29697"/>
          <a:stretch>
            <a:fillRect/>
          </a:stretch>
        </p:blipFill>
        <p:spPr bwMode="auto">
          <a:xfrm>
            <a:off x="0" y="0"/>
            <a:ext cx="2895600" cy="4198938"/>
          </a:xfrm>
          <a:prstGeom prst="rect">
            <a:avLst/>
          </a:prstGeom>
          <a:noFill/>
          <a:ln w="9525">
            <a:noFill/>
            <a:miter lim="800000"/>
            <a:headEnd/>
            <a:tailEnd/>
          </a:ln>
        </p:spPr>
      </p:pic>
      <p:sp>
        <p:nvSpPr>
          <p:cNvPr id="62467" name="Title 1"/>
          <p:cNvSpPr>
            <a:spLocks noGrp="1"/>
          </p:cNvSpPr>
          <p:nvPr>
            <p:ph type="title"/>
          </p:nvPr>
        </p:nvSpPr>
        <p:spPr>
          <a:xfrm>
            <a:off x="3048000" y="0"/>
            <a:ext cx="6096000" cy="914400"/>
          </a:xfrm>
        </p:spPr>
        <p:txBody>
          <a:bodyPr/>
          <a:lstStyle/>
          <a:p>
            <a:pPr eaLnBrk="1" hangingPunct="1"/>
            <a:r>
              <a:rPr lang="en-US" sz="3600" b="1">
                <a:ln>
                  <a:noFill/>
                </a:ln>
              </a:rPr>
              <a:t>“Resisted Hip Rotation”</a:t>
            </a:r>
          </a:p>
        </p:txBody>
      </p:sp>
      <p:sp>
        <p:nvSpPr>
          <p:cNvPr id="62468" name="Slide Number Placeholder 17"/>
          <p:cNvSpPr>
            <a:spLocks noGrp="1"/>
          </p:cNvSpPr>
          <p:nvPr>
            <p:ph type="sldNum" sz="quarter" idx="12"/>
          </p:nvPr>
        </p:nvSpPr>
        <p:spPr bwMode="auto">
          <a:xfrm>
            <a:off x="8410575" y="6181725"/>
            <a:ext cx="609600" cy="457200"/>
          </a:xfrm>
          <a:noFill/>
          <a:ln>
            <a:miter lim="800000"/>
            <a:headEnd/>
            <a:tailEnd/>
          </a:ln>
        </p:spPr>
        <p:txBody>
          <a:bodyPr/>
          <a:lstStyle/>
          <a:p>
            <a:fld id="{5574842A-C4B1-4886-88C7-50D6A16323ED}" type="slidenum">
              <a:rPr lang="en-US" sz="2400">
                <a:solidFill>
                  <a:schemeClr val="accent2"/>
                </a:solidFill>
                <a:latin typeface="Times" pitchFamily="18" charset="0"/>
              </a:rPr>
              <a:pPr/>
              <a:t>47</a:t>
            </a:fld>
            <a:endParaRPr lang="en-US" sz="2400">
              <a:solidFill>
                <a:schemeClr val="accent2"/>
              </a:solidFill>
              <a:latin typeface="Times" pitchFamily="18" charset="0"/>
            </a:endParaRPr>
          </a:p>
        </p:txBody>
      </p:sp>
      <p:pic>
        <p:nvPicPr>
          <p:cNvPr id="62469" name="Picture 2" descr="C:\Users\Bruce\Desktop\New PSS pictures\IMG_0672.JPG"/>
          <p:cNvPicPr>
            <a:picLocks noChangeAspect="1" noChangeArrowheads="1"/>
          </p:cNvPicPr>
          <p:nvPr/>
        </p:nvPicPr>
        <p:blipFill>
          <a:blip r:embed="rId3" cstate="print"/>
          <a:srcRect l="30061" r="31288" b="26379"/>
          <a:stretch>
            <a:fillRect/>
          </a:stretch>
        </p:blipFill>
        <p:spPr bwMode="auto">
          <a:xfrm>
            <a:off x="6248400" y="2187575"/>
            <a:ext cx="2895600" cy="4137025"/>
          </a:xfrm>
          <a:prstGeom prst="rect">
            <a:avLst/>
          </a:prstGeom>
          <a:noFill/>
          <a:ln w="9525">
            <a:noFill/>
            <a:miter lim="800000"/>
            <a:headEnd/>
            <a:tailEnd/>
          </a:ln>
        </p:spPr>
      </p:pic>
      <p:pic>
        <p:nvPicPr>
          <p:cNvPr id="62470" name="Picture 4" descr="C:\Users\Bruce\Desktop\New PSS pictures\IMG_0671.JPG"/>
          <p:cNvPicPr>
            <a:picLocks noChangeAspect="1" noChangeArrowheads="1"/>
          </p:cNvPicPr>
          <p:nvPr/>
        </p:nvPicPr>
        <p:blipFill>
          <a:blip r:embed="rId4" cstate="print"/>
          <a:srcRect l="28847" r="32692" b="25641"/>
          <a:stretch>
            <a:fillRect/>
          </a:stretch>
        </p:blipFill>
        <p:spPr bwMode="auto">
          <a:xfrm>
            <a:off x="3048000" y="1143000"/>
            <a:ext cx="3048000" cy="4419600"/>
          </a:xfrm>
          <a:prstGeom prst="rect">
            <a:avLst/>
          </a:prstGeom>
          <a:noFill/>
          <a:ln w="9525">
            <a:noFill/>
            <a:miter lim="800000"/>
            <a:headEnd/>
            <a:tailEnd/>
          </a:ln>
        </p:spPr>
      </p:pic>
      <p:sp>
        <p:nvSpPr>
          <p:cNvPr id="62471" name="TextBox 8"/>
          <p:cNvSpPr txBox="1">
            <a:spLocks noChangeArrowheads="1"/>
          </p:cNvSpPr>
          <p:nvPr/>
        </p:nvSpPr>
        <p:spPr bwMode="auto">
          <a:xfrm>
            <a:off x="990600" y="3810000"/>
            <a:ext cx="1371600" cy="461963"/>
          </a:xfrm>
          <a:prstGeom prst="rect">
            <a:avLst/>
          </a:prstGeom>
          <a:noFill/>
          <a:ln w="9525">
            <a:noFill/>
            <a:miter lim="800000"/>
            <a:headEnd/>
            <a:tailEnd/>
          </a:ln>
        </p:spPr>
        <p:txBody>
          <a:bodyPr>
            <a:spAutoFit/>
          </a:bodyPr>
          <a:lstStyle/>
          <a:p>
            <a:pPr eaLnBrk="1" hangingPunct="1"/>
            <a:r>
              <a:rPr lang="en-US" b="1">
                <a:solidFill>
                  <a:schemeClr val="bg1"/>
                </a:solidFill>
                <a:latin typeface="Tempus Sans ITC" pitchFamily="82" charset="0"/>
              </a:rPr>
              <a:t>START</a:t>
            </a:r>
          </a:p>
        </p:txBody>
      </p:sp>
      <p:sp>
        <p:nvSpPr>
          <p:cNvPr id="62472" name="TextBox 9"/>
          <p:cNvSpPr txBox="1">
            <a:spLocks noChangeArrowheads="1"/>
          </p:cNvSpPr>
          <p:nvPr/>
        </p:nvSpPr>
        <p:spPr bwMode="auto">
          <a:xfrm>
            <a:off x="3505200" y="5029200"/>
            <a:ext cx="2362200" cy="461963"/>
          </a:xfrm>
          <a:prstGeom prst="rect">
            <a:avLst/>
          </a:prstGeom>
          <a:noFill/>
          <a:ln w="9525">
            <a:noFill/>
            <a:miter lim="800000"/>
            <a:headEnd/>
            <a:tailEnd/>
          </a:ln>
        </p:spPr>
        <p:txBody>
          <a:bodyPr>
            <a:spAutoFit/>
          </a:bodyPr>
          <a:lstStyle/>
          <a:p>
            <a:pPr eaLnBrk="1" hangingPunct="1"/>
            <a:r>
              <a:rPr lang="en-US" b="1">
                <a:solidFill>
                  <a:schemeClr val="bg1"/>
                </a:solidFill>
                <a:latin typeface="Tempus Sans ITC" pitchFamily="82" charset="0"/>
              </a:rPr>
              <a:t>BILAT HIP E.R.</a:t>
            </a:r>
          </a:p>
        </p:txBody>
      </p:sp>
      <p:sp>
        <p:nvSpPr>
          <p:cNvPr id="62473" name="TextBox 10"/>
          <p:cNvSpPr txBox="1">
            <a:spLocks noChangeArrowheads="1"/>
          </p:cNvSpPr>
          <p:nvPr/>
        </p:nvSpPr>
        <p:spPr bwMode="auto">
          <a:xfrm>
            <a:off x="6705600" y="5791200"/>
            <a:ext cx="2438400" cy="461963"/>
          </a:xfrm>
          <a:prstGeom prst="rect">
            <a:avLst/>
          </a:prstGeom>
          <a:noFill/>
          <a:ln w="9525">
            <a:noFill/>
            <a:miter lim="800000"/>
            <a:headEnd/>
            <a:tailEnd/>
          </a:ln>
        </p:spPr>
        <p:txBody>
          <a:bodyPr>
            <a:spAutoFit/>
          </a:bodyPr>
          <a:lstStyle/>
          <a:p>
            <a:pPr eaLnBrk="1" hangingPunct="1"/>
            <a:r>
              <a:rPr lang="en-US" b="1">
                <a:solidFill>
                  <a:schemeClr val="bg1"/>
                </a:solidFill>
                <a:latin typeface="Tempus Sans ITC" pitchFamily="82" charset="0"/>
              </a:rPr>
              <a:t>BILAT HIP I.R.</a:t>
            </a:r>
          </a:p>
        </p:txBody>
      </p:sp>
      <p:sp>
        <p:nvSpPr>
          <p:cNvPr id="150539" name="TextBox 11"/>
          <p:cNvSpPr txBox="1">
            <a:spLocks noChangeArrowheads="1"/>
          </p:cNvSpPr>
          <p:nvPr/>
        </p:nvSpPr>
        <p:spPr bwMode="auto">
          <a:xfrm>
            <a:off x="3200400" y="5562600"/>
            <a:ext cx="2819400" cy="830263"/>
          </a:xfrm>
          <a:prstGeom prst="rect">
            <a:avLst/>
          </a:prstGeom>
          <a:noFill/>
          <a:ln w="9525">
            <a:noFill/>
            <a:miter lim="800000"/>
            <a:headEnd/>
            <a:tailEnd/>
          </a:ln>
        </p:spPr>
        <p:txBody>
          <a:bodyPr>
            <a:spAutoFit/>
          </a:bodyPr>
          <a:lstStyle/>
          <a:p>
            <a:pPr algn="ctr" eaLnBrk="1" hangingPunct="1">
              <a:defRPr/>
            </a:pPr>
            <a:r>
              <a:rPr lang="en-US" b="1" dirty="0">
                <a:solidFill>
                  <a:schemeClr val="accent4">
                    <a:lumMod val="75000"/>
                  </a:schemeClr>
                </a:solidFill>
                <a:latin typeface="Tempus Sans ITC" pitchFamily="82" charset="0"/>
                <a:cs typeface="Arial" panose="020B0604020202020204" pitchFamily="34" charset="0"/>
              </a:rPr>
              <a:t>Pivot out on heels x 10 sec.</a:t>
            </a:r>
          </a:p>
        </p:txBody>
      </p:sp>
      <p:sp>
        <p:nvSpPr>
          <p:cNvPr id="150540" name="TextBox 12"/>
          <p:cNvSpPr txBox="1">
            <a:spLocks noChangeArrowheads="1"/>
          </p:cNvSpPr>
          <p:nvPr/>
        </p:nvSpPr>
        <p:spPr bwMode="auto">
          <a:xfrm>
            <a:off x="6324600" y="1371600"/>
            <a:ext cx="2819400" cy="830263"/>
          </a:xfrm>
          <a:prstGeom prst="rect">
            <a:avLst/>
          </a:prstGeom>
          <a:noFill/>
          <a:ln w="9525">
            <a:noFill/>
            <a:miter lim="800000"/>
            <a:headEnd/>
            <a:tailEnd/>
          </a:ln>
        </p:spPr>
        <p:txBody>
          <a:bodyPr>
            <a:spAutoFit/>
          </a:bodyPr>
          <a:lstStyle/>
          <a:p>
            <a:pPr algn="ctr" eaLnBrk="1" hangingPunct="1">
              <a:defRPr/>
            </a:pPr>
            <a:r>
              <a:rPr lang="en-US" b="1" dirty="0">
                <a:solidFill>
                  <a:schemeClr val="accent4">
                    <a:lumMod val="75000"/>
                  </a:schemeClr>
                </a:solidFill>
                <a:latin typeface="Tempus Sans ITC" pitchFamily="82" charset="0"/>
                <a:cs typeface="Arial" panose="020B0604020202020204" pitchFamily="34" charset="0"/>
              </a:rPr>
              <a:t>Pivot in on heels x 10 sec.</a:t>
            </a:r>
          </a:p>
        </p:txBody>
      </p:sp>
      <p:sp>
        <p:nvSpPr>
          <p:cNvPr id="150541" name="TextBox 13"/>
          <p:cNvSpPr txBox="1">
            <a:spLocks noChangeArrowheads="1"/>
          </p:cNvSpPr>
          <p:nvPr/>
        </p:nvSpPr>
        <p:spPr bwMode="auto">
          <a:xfrm>
            <a:off x="306388" y="4222750"/>
            <a:ext cx="2819400" cy="1939925"/>
          </a:xfrm>
          <a:prstGeom prst="rect">
            <a:avLst/>
          </a:prstGeom>
          <a:noFill/>
          <a:ln w="9525">
            <a:noFill/>
            <a:miter lim="800000"/>
            <a:headEnd/>
            <a:tailEnd/>
          </a:ln>
        </p:spPr>
        <p:txBody>
          <a:bodyPr>
            <a:spAutoFit/>
          </a:bodyPr>
          <a:lstStyle/>
          <a:p>
            <a:pPr algn="ctr" eaLnBrk="1" hangingPunct="1">
              <a:defRPr/>
            </a:pPr>
            <a:r>
              <a:rPr lang="en-US" b="1" dirty="0">
                <a:solidFill>
                  <a:schemeClr val="accent4">
                    <a:lumMod val="75000"/>
                  </a:schemeClr>
                </a:solidFill>
                <a:latin typeface="Tempus Sans ITC" pitchFamily="82" charset="0"/>
                <a:cs typeface="Arial" panose="020B0604020202020204" pitchFamily="34" charset="0"/>
              </a:rPr>
              <a:t>Pillow or towel roll between knees</a:t>
            </a:r>
            <a:br>
              <a:rPr lang="en-US" b="1" dirty="0">
                <a:solidFill>
                  <a:schemeClr val="accent4">
                    <a:lumMod val="75000"/>
                  </a:schemeClr>
                </a:solidFill>
                <a:latin typeface="Tempus Sans ITC" pitchFamily="82" charset="0"/>
                <a:cs typeface="Arial" panose="020B0604020202020204" pitchFamily="34" charset="0"/>
              </a:rPr>
            </a:br>
            <a:r>
              <a:rPr lang="en-US" b="1" dirty="0">
                <a:solidFill>
                  <a:schemeClr val="accent4">
                    <a:lumMod val="75000"/>
                  </a:schemeClr>
                </a:solidFill>
                <a:latin typeface="Tempus Sans ITC" pitchFamily="82" charset="0"/>
                <a:cs typeface="Arial" panose="020B0604020202020204" pitchFamily="34" charset="0"/>
              </a:rPr>
              <a:t>&amp; </a:t>
            </a:r>
            <a:br>
              <a:rPr lang="en-US" b="1" dirty="0">
                <a:solidFill>
                  <a:schemeClr val="accent4">
                    <a:lumMod val="75000"/>
                  </a:schemeClr>
                </a:solidFill>
                <a:latin typeface="Tempus Sans ITC" pitchFamily="82" charset="0"/>
                <a:cs typeface="Arial" panose="020B0604020202020204" pitchFamily="34" charset="0"/>
              </a:rPr>
            </a:br>
            <a:r>
              <a:rPr lang="en-US" b="1" dirty="0">
                <a:solidFill>
                  <a:schemeClr val="accent4">
                    <a:lumMod val="75000"/>
                  </a:schemeClr>
                </a:solidFill>
                <a:latin typeface="Tempus Sans ITC" pitchFamily="82" charset="0"/>
                <a:cs typeface="Arial" panose="020B0604020202020204" pitchFamily="34" charset="0"/>
              </a:rPr>
              <a:t>band </a:t>
            </a:r>
            <a:br>
              <a:rPr lang="en-US" b="1" dirty="0">
                <a:solidFill>
                  <a:schemeClr val="accent4">
                    <a:lumMod val="75000"/>
                  </a:schemeClr>
                </a:solidFill>
                <a:latin typeface="Tempus Sans ITC" pitchFamily="82" charset="0"/>
                <a:cs typeface="Arial" panose="020B0604020202020204" pitchFamily="34" charset="0"/>
              </a:rPr>
            </a:br>
            <a:r>
              <a:rPr lang="en-US" b="1" dirty="0">
                <a:solidFill>
                  <a:schemeClr val="accent4">
                    <a:lumMod val="75000"/>
                  </a:schemeClr>
                </a:solidFill>
                <a:latin typeface="Tempus Sans ITC" pitchFamily="82" charset="0"/>
                <a:cs typeface="Arial" panose="020B0604020202020204" pitchFamily="34" charset="0"/>
              </a:rPr>
              <a:t>around knees</a:t>
            </a:r>
          </a:p>
        </p:txBody>
      </p:sp>
      <p:sp>
        <p:nvSpPr>
          <p:cNvPr id="62477" name="TextBox 19"/>
          <p:cNvSpPr txBox="1">
            <a:spLocks noChangeArrowheads="1"/>
          </p:cNvSpPr>
          <p:nvPr/>
        </p:nvSpPr>
        <p:spPr bwMode="auto">
          <a:xfrm>
            <a:off x="304800" y="6248400"/>
            <a:ext cx="7696200" cy="461963"/>
          </a:xfrm>
          <a:prstGeom prst="rect">
            <a:avLst/>
          </a:prstGeom>
          <a:noFill/>
          <a:ln w="9525">
            <a:noFill/>
            <a:miter lim="800000"/>
            <a:headEnd/>
            <a:tailEnd/>
          </a:ln>
        </p:spPr>
        <p:txBody>
          <a:bodyPr>
            <a:spAutoFit/>
          </a:bodyPr>
          <a:lstStyle/>
          <a:p>
            <a:pPr eaLnBrk="1" hangingPunct="1"/>
            <a:r>
              <a:rPr lang="en-US">
                <a:solidFill>
                  <a:srgbClr val="FF0000"/>
                </a:solidFill>
              </a:rPr>
              <a:t>Note: I usually see good success with 10 to 20 reps per day.</a:t>
            </a:r>
          </a:p>
        </p:txBody>
      </p:sp>
      <p:cxnSp>
        <p:nvCxnSpPr>
          <p:cNvPr id="27" name="Straight Arrow Connector 26"/>
          <p:cNvCxnSpPr/>
          <p:nvPr/>
        </p:nvCxnSpPr>
        <p:spPr bwMode="auto">
          <a:xfrm>
            <a:off x="3962400" y="2474913"/>
            <a:ext cx="1524000" cy="0"/>
          </a:xfrm>
          <a:prstGeom prst="straightConnector1">
            <a:avLst/>
          </a:prstGeom>
          <a:solidFill>
            <a:schemeClr val="accent1"/>
          </a:solidFill>
          <a:ln w="66675" cap="flat" cmpd="sng" algn="ctr">
            <a:solidFill>
              <a:srgbClr val="FFFF00"/>
            </a:solidFill>
            <a:prstDash val="solid"/>
            <a:round/>
            <a:headEnd type="stealth" w="lg" len="lg"/>
            <a:tailEnd type="stealth" w="lg" len="lg"/>
          </a:ln>
          <a:effectLst>
            <a:glow rad="139700">
              <a:schemeClr val="accent4">
                <a:satMod val="175000"/>
                <a:alpha val="40000"/>
              </a:schemeClr>
            </a:glow>
          </a:effectLst>
        </p:spPr>
      </p:cxnSp>
      <p:cxnSp>
        <p:nvCxnSpPr>
          <p:cNvPr id="34" name="Straight Arrow Connector 33"/>
          <p:cNvCxnSpPr/>
          <p:nvPr/>
        </p:nvCxnSpPr>
        <p:spPr bwMode="auto">
          <a:xfrm>
            <a:off x="3962400" y="4591050"/>
            <a:ext cx="1524000" cy="0"/>
          </a:xfrm>
          <a:prstGeom prst="straightConnector1">
            <a:avLst/>
          </a:prstGeom>
          <a:solidFill>
            <a:schemeClr val="accent1"/>
          </a:solidFill>
          <a:ln w="66675" cap="flat" cmpd="sng" algn="ctr">
            <a:solidFill>
              <a:srgbClr val="FFFF00"/>
            </a:solidFill>
            <a:prstDash val="solid"/>
            <a:round/>
            <a:headEnd type="stealth" w="lg" len="lg"/>
            <a:tailEnd type="stealth" w="lg" len="lg"/>
          </a:ln>
          <a:effectLst>
            <a:glow rad="101600">
              <a:schemeClr val="accent4">
                <a:satMod val="175000"/>
                <a:alpha val="40000"/>
              </a:schemeClr>
            </a:glow>
          </a:effectLst>
        </p:spPr>
      </p:cxnSp>
      <p:cxnSp>
        <p:nvCxnSpPr>
          <p:cNvPr id="35" name="Straight Arrow Connector 34"/>
          <p:cNvCxnSpPr/>
          <p:nvPr/>
        </p:nvCxnSpPr>
        <p:spPr bwMode="auto">
          <a:xfrm>
            <a:off x="8267700" y="5314950"/>
            <a:ext cx="533400" cy="0"/>
          </a:xfrm>
          <a:prstGeom prst="straightConnector1">
            <a:avLst/>
          </a:prstGeom>
          <a:solidFill>
            <a:schemeClr val="accent1"/>
          </a:solidFill>
          <a:ln w="66675" cap="flat" cmpd="sng" algn="ctr">
            <a:solidFill>
              <a:srgbClr val="FFFF00"/>
            </a:solidFill>
            <a:prstDash val="solid"/>
            <a:round/>
            <a:headEnd type="stealth" w="lg" len="lg"/>
            <a:tailEnd type="none" w="lg" len="lg"/>
          </a:ln>
          <a:effectLst>
            <a:glow rad="139700">
              <a:schemeClr val="accent4">
                <a:satMod val="175000"/>
                <a:alpha val="40000"/>
              </a:schemeClr>
            </a:glow>
          </a:effectLst>
        </p:spPr>
      </p:cxnSp>
      <p:cxnSp>
        <p:nvCxnSpPr>
          <p:cNvPr id="37" name="Straight Arrow Connector 36"/>
          <p:cNvCxnSpPr/>
          <p:nvPr/>
        </p:nvCxnSpPr>
        <p:spPr bwMode="auto">
          <a:xfrm flipH="1">
            <a:off x="7086600" y="3316288"/>
            <a:ext cx="533400" cy="0"/>
          </a:xfrm>
          <a:prstGeom prst="straightConnector1">
            <a:avLst/>
          </a:prstGeom>
          <a:solidFill>
            <a:schemeClr val="accent1"/>
          </a:solidFill>
          <a:ln w="66675" cap="flat" cmpd="sng" algn="ctr">
            <a:solidFill>
              <a:srgbClr val="FFFF00"/>
            </a:solidFill>
            <a:prstDash val="solid"/>
            <a:round/>
            <a:headEnd type="stealth" w="lg" len="lg"/>
            <a:tailEnd type="none" w="lg" len="lg"/>
          </a:ln>
          <a:effectLst>
            <a:glow rad="139700">
              <a:schemeClr val="accent4">
                <a:satMod val="175000"/>
                <a:alpha val="40000"/>
              </a:schemeClr>
            </a:glow>
          </a:effectLst>
        </p:spPr>
      </p:cxnSp>
      <p:cxnSp>
        <p:nvCxnSpPr>
          <p:cNvPr id="38" name="Straight Arrow Connector 37"/>
          <p:cNvCxnSpPr/>
          <p:nvPr/>
        </p:nvCxnSpPr>
        <p:spPr bwMode="auto">
          <a:xfrm flipH="1">
            <a:off x="6829926" y="5314950"/>
            <a:ext cx="609600" cy="0"/>
          </a:xfrm>
          <a:prstGeom prst="straightConnector1">
            <a:avLst/>
          </a:prstGeom>
          <a:solidFill>
            <a:schemeClr val="accent1"/>
          </a:solidFill>
          <a:ln w="66675" cap="flat" cmpd="sng" algn="ctr">
            <a:solidFill>
              <a:srgbClr val="FFFF00"/>
            </a:solidFill>
            <a:prstDash val="solid"/>
            <a:round/>
            <a:headEnd type="stealth" w="lg" len="lg"/>
            <a:tailEnd type="none" w="lg" len="lg"/>
          </a:ln>
          <a:effectLst>
            <a:glow rad="139700">
              <a:schemeClr val="accent4">
                <a:satMod val="175000"/>
                <a:alpha val="40000"/>
              </a:schemeClr>
            </a:glow>
          </a:effectLst>
        </p:spPr>
      </p:cxnSp>
      <p:cxnSp>
        <p:nvCxnSpPr>
          <p:cNvPr id="39" name="Straight Arrow Connector 38"/>
          <p:cNvCxnSpPr/>
          <p:nvPr/>
        </p:nvCxnSpPr>
        <p:spPr bwMode="auto">
          <a:xfrm>
            <a:off x="8001000" y="3316288"/>
            <a:ext cx="533400" cy="0"/>
          </a:xfrm>
          <a:prstGeom prst="straightConnector1">
            <a:avLst/>
          </a:prstGeom>
          <a:solidFill>
            <a:schemeClr val="accent1"/>
          </a:solidFill>
          <a:ln w="66675" cap="flat" cmpd="sng" algn="ctr">
            <a:solidFill>
              <a:srgbClr val="FFFF00"/>
            </a:solidFill>
            <a:prstDash val="solid"/>
            <a:round/>
            <a:headEnd type="stealth" w="lg" len="lg"/>
            <a:tailEnd type="none" w="lg" len="lg"/>
          </a:ln>
          <a:effectLst>
            <a:glow rad="139700">
              <a:schemeClr val="accent4">
                <a:satMod val="175000"/>
                <a:alpha val="40000"/>
              </a:schemeClr>
            </a:glow>
          </a:effectLst>
        </p:spPr>
      </p:cxnSp>
    </p:spTree>
  </p:cSld>
  <p:clrMapOvr>
    <a:masterClrMapping/>
  </p:clrMapOvr>
  <p:transition spd="slow">
    <p:random/>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219200" y="0"/>
            <a:ext cx="6858000" cy="1143000"/>
          </a:xfrm>
        </p:spPr>
        <p:txBody>
          <a:bodyPr/>
          <a:lstStyle/>
          <a:p>
            <a:pPr eaLnBrk="1" hangingPunct="1"/>
            <a:r>
              <a:rPr lang="en-US" b="1">
                <a:ln>
                  <a:noFill/>
                </a:ln>
              </a:rPr>
              <a:t>Pelvic floor exercises</a:t>
            </a:r>
          </a:p>
        </p:txBody>
      </p:sp>
      <p:sp>
        <p:nvSpPr>
          <p:cNvPr id="63491" name="Slide Number Placeholder 5"/>
          <p:cNvSpPr>
            <a:spLocks noGrp="1"/>
          </p:cNvSpPr>
          <p:nvPr>
            <p:ph type="sldNum" sz="quarter" idx="12"/>
          </p:nvPr>
        </p:nvSpPr>
        <p:spPr bwMode="auto">
          <a:xfrm>
            <a:off x="6553200" y="6248400"/>
            <a:ext cx="1905000" cy="457200"/>
          </a:xfrm>
          <a:noFill/>
          <a:ln>
            <a:miter lim="800000"/>
            <a:headEnd/>
            <a:tailEnd/>
          </a:ln>
        </p:spPr>
        <p:txBody>
          <a:bodyPr/>
          <a:lstStyle/>
          <a:p>
            <a:fld id="{E39F172E-96ED-42C5-B5E8-FDE53AEA7474}" type="slidenum">
              <a:rPr lang="en-US" sz="2400">
                <a:solidFill>
                  <a:schemeClr val="accent2"/>
                </a:solidFill>
                <a:latin typeface="Times" pitchFamily="18" charset="0"/>
              </a:rPr>
              <a:pPr/>
              <a:t>48</a:t>
            </a:fld>
            <a:endParaRPr lang="en-US" sz="2400">
              <a:solidFill>
                <a:schemeClr val="accent2"/>
              </a:solidFill>
              <a:latin typeface="Times" pitchFamily="18" charset="0"/>
            </a:endParaRPr>
          </a:p>
        </p:txBody>
      </p:sp>
      <p:sp>
        <p:nvSpPr>
          <p:cNvPr id="63492" name="Text Box 3"/>
          <p:cNvSpPr txBox="1">
            <a:spLocks noChangeArrowheads="1"/>
          </p:cNvSpPr>
          <p:nvPr/>
        </p:nvSpPr>
        <p:spPr bwMode="auto">
          <a:xfrm>
            <a:off x="1828800" y="2286000"/>
            <a:ext cx="6096000" cy="366713"/>
          </a:xfrm>
          <a:prstGeom prst="rect">
            <a:avLst/>
          </a:prstGeom>
          <a:noFill/>
          <a:ln w="9525">
            <a:noFill/>
            <a:miter lim="800000"/>
            <a:headEnd/>
            <a:tailEnd/>
          </a:ln>
        </p:spPr>
        <p:txBody>
          <a:bodyPr>
            <a:spAutoFit/>
          </a:bodyPr>
          <a:lstStyle/>
          <a:p>
            <a:pPr>
              <a:spcBef>
                <a:spcPct val="50000"/>
              </a:spcBef>
            </a:pPr>
            <a:endParaRPr lang="en-US" sz="1800" b="1"/>
          </a:p>
        </p:txBody>
      </p:sp>
      <p:sp>
        <p:nvSpPr>
          <p:cNvPr id="63493" name="Text Box 4"/>
          <p:cNvSpPr txBox="1">
            <a:spLocks noChangeArrowheads="1"/>
          </p:cNvSpPr>
          <p:nvPr/>
        </p:nvSpPr>
        <p:spPr bwMode="auto">
          <a:xfrm>
            <a:off x="1524000" y="1981200"/>
            <a:ext cx="6781800" cy="366713"/>
          </a:xfrm>
          <a:prstGeom prst="rect">
            <a:avLst/>
          </a:prstGeom>
          <a:noFill/>
          <a:ln w="9525">
            <a:noFill/>
            <a:miter lim="800000"/>
            <a:headEnd/>
            <a:tailEnd/>
          </a:ln>
        </p:spPr>
        <p:txBody>
          <a:bodyPr>
            <a:spAutoFit/>
          </a:bodyPr>
          <a:lstStyle/>
          <a:p>
            <a:pPr>
              <a:spcBef>
                <a:spcPct val="50000"/>
              </a:spcBef>
            </a:pPr>
            <a:endParaRPr lang="en-US" sz="1800" b="1"/>
          </a:p>
        </p:txBody>
      </p:sp>
      <p:sp>
        <p:nvSpPr>
          <p:cNvPr id="63494" name="Text Box 5"/>
          <p:cNvSpPr txBox="1">
            <a:spLocks noChangeArrowheads="1"/>
          </p:cNvSpPr>
          <p:nvPr/>
        </p:nvSpPr>
        <p:spPr bwMode="auto">
          <a:xfrm>
            <a:off x="1752600" y="2057400"/>
            <a:ext cx="6400800" cy="519113"/>
          </a:xfrm>
          <a:prstGeom prst="rect">
            <a:avLst/>
          </a:prstGeom>
          <a:noFill/>
          <a:ln w="9525">
            <a:noFill/>
            <a:miter lim="800000"/>
            <a:headEnd/>
            <a:tailEnd/>
          </a:ln>
        </p:spPr>
        <p:txBody>
          <a:bodyPr>
            <a:spAutoFit/>
          </a:bodyPr>
          <a:lstStyle/>
          <a:p>
            <a:pPr>
              <a:spcBef>
                <a:spcPct val="50000"/>
              </a:spcBef>
            </a:pPr>
            <a:endParaRPr lang="en-US" sz="2800" b="1"/>
          </a:p>
        </p:txBody>
      </p:sp>
      <p:sp>
        <p:nvSpPr>
          <p:cNvPr id="1199110" name="Text Box 6"/>
          <p:cNvSpPr txBox="1">
            <a:spLocks noChangeArrowheads="1"/>
          </p:cNvSpPr>
          <p:nvPr/>
        </p:nvSpPr>
        <p:spPr bwMode="auto">
          <a:xfrm>
            <a:off x="806450" y="1295400"/>
            <a:ext cx="8001000" cy="3994150"/>
          </a:xfrm>
          <a:prstGeom prst="rect">
            <a:avLst/>
          </a:prstGeom>
          <a:noFill/>
          <a:ln w="9525">
            <a:noFill/>
            <a:miter lim="800000"/>
            <a:headEnd/>
            <a:tailEnd/>
          </a:ln>
          <a:effectLst/>
        </p:spPr>
        <p:txBody>
          <a:bodyPr>
            <a:spAutoFit/>
          </a:bodyPr>
          <a:lstStyle/>
          <a:p>
            <a:pPr algn="ctr">
              <a:spcBef>
                <a:spcPct val="50000"/>
              </a:spcBef>
              <a:buClr>
                <a:srgbClr val="910051"/>
              </a:buClr>
              <a:defRPr/>
            </a:pPr>
            <a:r>
              <a:rPr lang="en-US" sz="3200" b="1" u="sng" dirty="0">
                <a:solidFill>
                  <a:schemeClr val="accent2">
                    <a:lumMod val="50000"/>
                  </a:schemeClr>
                </a:solidFill>
                <a:latin typeface="Tempus Sans ITC" pitchFamily="82" charset="0"/>
                <a:cs typeface="Arial" panose="020B0604020202020204" pitchFamily="34" charset="0"/>
              </a:rPr>
              <a:t>Long term success</a:t>
            </a:r>
          </a:p>
          <a:p>
            <a:pPr>
              <a:spcBef>
                <a:spcPct val="50000"/>
              </a:spcBef>
              <a:buClr>
                <a:srgbClr val="910051"/>
              </a:buClr>
              <a:buFont typeface="Wingdings" pitchFamily="2" charset="2"/>
              <a:buChar char="ü"/>
              <a:defRPr/>
            </a:pPr>
            <a:r>
              <a:rPr lang="en-US" sz="3200" b="1" dirty="0">
                <a:solidFill>
                  <a:schemeClr val="accent2">
                    <a:lumMod val="50000"/>
                  </a:schemeClr>
                </a:solidFill>
                <a:latin typeface="Tempus Sans ITC" pitchFamily="82" charset="0"/>
                <a:cs typeface="Arial" panose="020B0604020202020204" pitchFamily="34" charset="0"/>
              </a:rPr>
              <a:t>Have a strategy for success</a:t>
            </a:r>
          </a:p>
          <a:p>
            <a:pPr>
              <a:spcBef>
                <a:spcPct val="50000"/>
              </a:spcBef>
              <a:buClr>
                <a:srgbClr val="910051"/>
              </a:buClr>
              <a:buFont typeface="Wingdings" pitchFamily="2" charset="2"/>
              <a:buChar char="ü"/>
              <a:defRPr/>
            </a:pPr>
            <a:r>
              <a:rPr lang="en-US" sz="3200" b="1" dirty="0">
                <a:solidFill>
                  <a:schemeClr val="accent2">
                    <a:lumMod val="50000"/>
                  </a:schemeClr>
                </a:solidFill>
                <a:latin typeface="Tempus Sans ITC" pitchFamily="82" charset="0"/>
                <a:cs typeface="Arial" panose="020B0604020202020204" pitchFamily="34" charset="0"/>
              </a:rPr>
              <a:t>Encourage a strong mind-body connection</a:t>
            </a:r>
          </a:p>
          <a:p>
            <a:pPr>
              <a:spcBef>
                <a:spcPct val="50000"/>
              </a:spcBef>
              <a:buClr>
                <a:srgbClr val="910051"/>
              </a:buClr>
              <a:buFont typeface="Wingdings" pitchFamily="2" charset="2"/>
              <a:buChar char="ü"/>
              <a:defRPr/>
            </a:pPr>
            <a:r>
              <a:rPr lang="en-US" sz="3200" b="1" dirty="0">
                <a:solidFill>
                  <a:schemeClr val="accent2">
                    <a:lumMod val="50000"/>
                  </a:schemeClr>
                </a:solidFill>
                <a:latin typeface="Tempus Sans ITC" pitchFamily="82" charset="0"/>
                <a:cs typeface="Arial" panose="020B0604020202020204" pitchFamily="34" charset="0"/>
              </a:rPr>
              <a:t>Plan for the long term</a:t>
            </a:r>
          </a:p>
          <a:p>
            <a:pPr>
              <a:spcBef>
                <a:spcPct val="50000"/>
              </a:spcBef>
              <a:buClr>
                <a:srgbClr val="910051"/>
              </a:buClr>
              <a:buFont typeface="Wingdings" pitchFamily="2" charset="2"/>
              <a:buChar char="ü"/>
              <a:defRPr/>
            </a:pPr>
            <a:r>
              <a:rPr lang="en-US" sz="3200" b="1" dirty="0">
                <a:solidFill>
                  <a:schemeClr val="accent2">
                    <a:lumMod val="50000"/>
                  </a:schemeClr>
                </a:solidFill>
                <a:latin typeface="Tempus Sans ITC" pitchFamily="82" charset="0"/>
                <a:cs typeface="Arial" panose="020B0604020202020204" pitchFamily="34" charset="0"/>
              </a:rPr>
              <a:t>Understand that pelvic floor muscle control empowers you!</a:t>
            </a:r>
          </a:p>
        </p:txBody>
      </p:sp>
      <p:pic>
        <p:nvPicPr>
          <p:cNvPr id="63496" name="Picture 7" descr="MCj04042710000[1]"/>
          <p:cNvPicPr>
            <a:picLocks noChangeAspect="1" noChangeArrowheads="1"/>
          </p:cNvPicPr>
          <p:nvPr/>
        </p:nvPicPr>
        <p:blipFill>
          <a:blip r:embed="rId2" cstate="print"/>
          <a:srcRect/>
          <a:stretch>
            <a:fillRect/>
          </a:stretch>
        </p:blipFill>
        <p:spPr bwMode="auto">
          <a:xfrm>
            <a:off x="3886200" y="5105400"/>
            <a:ext cx="1841500" cy="1616075"/>
          </a:xfrm>
          <a:prstGeom prst="rect">
            <a:avLst/>
          </a:prstGeom>
          <a:noFill/>
          <a:ln w="9525">
            <a:noFill/>
            <a:miter lim="800000"/>
            <a:headEnd/>
            <a:tailEnd/>
          </a:ln>
        </p:spPr>
      </p:pic>
    </p:spTree>
  </p:cSld>
  <p:clrMapOvr>
    <a:masterClrMapping/>
  </p:clrMapOvr>
  <p:transition spd="slow">
    <p:random/>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3955" y="1524000"/>
            <a:ext cx="7924800" cy="1676400"/>
          </a:xfrm>
        </p:spPr>
        <p:txBody>
          <a:bodyPr/>
          <a:lstStyle/>
          <a:p>
            <a:pPr>
              <a:defRPr/>
            </a:pPr>
            <a:r>
              <a:rPr lang="en-US" sz="3200" dirty="0">
                <a:solidFill>
                  <a:srgbClr val="CC0099"/>
                </a:solidFill>
                <a:effectLst>
                  <a:outerShdw blurRad="38100" dist="38100" dir="2700000" algn="tl">
                    <a:srgbClr val="000000">
                      <a:alpha val="43137"/>
                    </a:srgbClr>
                  </a:outerShdw>
                </a:effectLst>
                <a:latin typeface="Lucida Calligraphy" panose="03010101010101010101" pitchFamily="66" charset="0"/>
              </a:rPr>
              <a:t>Women’s Health PTs who address Perinatal Abdominal &amp; pelvic issues</a:t>
            </a:r>
            <a:br>
              <a:rPr lang="en-US" sz="3200" dirty="0">
                <a:solidFill>
                  <a:srgbClr val="CC0099"/>
                </a:solidFill>
                <a:effectLst>
                  <a:outerShdw blurRad="38100" dist="38100" dir="2700000" algn="tl">
                    <a:srgbClr val="000000">
                      <a:alpha val="43137"/>
                    </a:srgbClr>
                  </a:outerShdw>
                </a:effectLst>
                <a:latin typeface="Lucida Calligraphy" panose="03010101010101010101" pitchFamily="66" charset="0"/>
              </a:rPr>
            </a:br>
            <a:br>
              <a:rPr lang="en-US" sz="3200" dirty="0">
                <a:solidFill>
                  <a:srgbClr val="CC0099"/>
                </a:solidFill>
                <a:effectLst>
                  <a:outerShdw blurRad="38100" dist="38100" dir="2700000" algn="tl">
                    <a:srgbClr val="000000">
                      <a:alpha val="43137"/>
                    </a:srgbClr>
                  </a:outerShdw>
                </a:effectLst>
                <a:latin typeface="Lucida Calligraphy" panose="03010101010101010101" pitchFamily="66" charset="0"/>
              </a:rPr>
            </a:br>
            <a:r>
              <a:rPr lang="en-US" sz="3200" b="1" dirty="0">
                <a:latin typeface="Lucida Calligraphy" panose="03010101010101010101" pitchFamily="66" charset="0"/>
              </a:rPr>
              <a:t>~~~~~~~~~~~~</a:t>
            </a:r>
            <a:br>
              <a:rPr lang="en-US" sz="3200" b="1" dirty="0">
                <a:latin typeface="Lucida Calligraphy" panose="03010101010101010101" pitchFamily="66" charset="0"/>
              </a:rPr>
            </a:br>
            <a:br>
              <a:rPr lang="en-US" sz="3200" dirty="0">
                <a:solidFill>
                  <a:srgbClr val="CC0099"/>
                </a:solidFill>
                <a:effectLst>
                  <a:outerShdw blurRad="38100" dist="38100" dir="2700000" algn="tl">
                    <a:srgbClr val="000000">
                      <a:alpha val="43137"/>
                    </a:srgbClr>
                  </a:outerShdw>
                </a:effectLst>
                <a:latin typeface="Lucida Calligraphy" panose="03010101010101010101" pitchFamily="66" charset="0"/>
              </a:rPr>
            </a:br>
            <a:br>
              <a:rPr lang="en-US" sz="3200" dirty="0">
                <a:solidFill>
                  <a:srgbClr val="CC0099"/>
                </a:solidFill>
                <a:effectLst>
                  <a:outerShdw blurRad="38100" dist="38100" dir="2700000" algn="tl">
                    <a:srgbClr val="000000">
                      <a:alpha val="43137"/>
                    </a:srgbClr>
                  </a:outerShdw>
                </a:effectLst>
                <a:latin typeface="Lucida Calligraphy" panose="03010101010101010101" pitchFamily="66" charset="0"/>
              </a:rPr>
            </a:br>
            <a:endParaRPr lang="en-US" sz="3200" dirty="0">
              <a:solidFill>
                <a:srgbClr val="CC0099"/>
              </a:solidFill>
              <a:effectLst>
                <a:outerShdw blurRad="38100" dist="38100" dir="2700000" algn="tl">
                  <a:srgbClr val="000000">
                    <a:alpha val="43137"/>
                  </a:srgbClr>
                </a:outerShdw>
              </a:effectLst>
              <a:latin typeface="Lucida Calligraphy" panose="03010101010101010101" pitchFamily="66" charset="0"/>
            </a:endParaRPr>
          </a:p>
        </p:txBody>
      </p:sp>
      <p:sp>
        <p:nvSpPr>
          <p:cNvPr id="3" name="Content Placeholder 2"/>
          <p:cNvSpPr>
            <a:spLocks noGrp="1"/>
          </p:cNvSpPr>
          <p:nvPr>
            <p:ph idx="1"/>
          </p:nvPr>
        </p:nvSpPr>
        <p:spPr>
          <a:xfrm>
            <a:off x="985991" y="3429000"/>
            <a:ext cx="7705725" cy="4038600"/>
          </a:xfrm>
        </p:spPr>
        <p:txBody>
          <a:bodyPr/>
          <a:lstStyle/>
          <a:p>
            <a:pPr marL="0" indent="0" algn="ctr">
              <a:buFont typeface="Arial" panose="020B0604020202020204" pitchFamily="34" charset="0"/>
              <a:buNone/>
              <a:defRPr/>
            </a:pPr>
            <a:r>
              <a:rPr lang="en-US" sz="2800" b="1" dirty="0">
                <a:effectLst>
                  <a:outerShdw blurRad="38100" dist="38100" dir="2700000" algn="tl">
                    <a:srgbClr val="000000">
                      <a:alpha val="43137"/>
                    </a:srgbClr>
                  </a:outerShdw>
                </a:effectLst>
                <a:latin typeface="Lucida Calligraphy" panose="03010101010101010101" pitchFamily="66" charset="0"/>
              </a:rPr>
              <a:t>Bruce </a:t>
            </a:r>
            <a:r>
              <a:rPr lang="en-US" sz="2800" b="1" dirty="0" err="1">
                <a:effectLst>
                  <a:outerShdw blurRad="38100" dist="38100" dir="2700000" algn="tl">
                    <a:srgbClr val="000000">
                      <a:alpha val="43137"/>
                    </a:srgbClr>
                  </a:outerShdw>
                </a:effectLst>
                <a:latin typeface="Lucida Calligraphy" panose="03010101010101010101" pitchFamily="66" charset="0"/>
              </a:rPr>
              <a:t>LaBrecque</a:t>
            </a:r>
            <a:r>
              <a:rPr lang="en-US" sz="2800" b="1" dirty="0">
                <a:effectLst>
                  <a:outerShdw blurRad="38100" dist="38100" dir="2700000" algn="tl">
                    <a:srgbClr val="000000">
                      <a:alpha val="43137"/>
                    </a:srgbClr>
                  </a:outerShdw>
                </a:effectLst>
                <a:latin typeface="Lucida Calligraphy" panose="03010101010101010101" pitchFamily="66" charset="0"/>
              </a:rPr>
              <a:t> RN, PT</a:t>
            </a:r>
          </a:p>
          <a:p>
            <a:pPr marL="0" indent="0" algn="ctr">
              <a:buFont typeface="Arial" panose="020B0604020202020204" pitchFamily="34" charset="0"/>
              <a:buNone/>
              <a:defRPr/>
            </a:pPr>
            <a:r>
              <a:rPr lang="en-US" sz="2800" b="1" dirty="0">
                <a:latin typeface="Lucida Calligraphy" panose="03010101010101010101" pitchFamily="66" charset="0"/>
              </a:rPr>
              <a:t>Renue Physical Therapy</a:t>
            </a:r>
          </a:p>
          <a:p>
            <a:pPr marL="0" indent="0" algn="ctr">
              <a:buFont typeface="Arial" panose="020B0604020202020204" pitchFamily="34" charset="0"/>
              <a:buNone/>
              <a:defRPr/>
            </a:pPr>
            <a:r>
              <a:rPr lang="en-US" sz="2800" b="1" dirty="0">
                <a:latin typeface="Lucida Calligraphy" panose="03010101010101010101" pitchFamily="66" charset="0"/>
              </a:rPr>
              <a:t>Bridgeport, MI</a:t>
            </a:r>
          </a:p>
          <a:p>
            <a:pPr marL="0" indent="0" algn="ctr">
              <a:buFont typeface="Arial" panose="020B0604020202020204" pitchFamily="34" charset="0"/>
              <a:buNone/>
              <a:defRPr/>
            </a:pPr>
            <a:br>
              <a:rPr lang="en-US" sz="2800" b="1" dirty="0">
                <a:latin typeface="Lucida Calligraphy" panose="03010101010101010101" pitchFamily="66" charset="0"/>
              </a:rPr>
            </a:br>
            <a:endParaRPr lang="en-US" sz="2800" b="1" dirty="0">
              <a:latin typeface="Lucida Calligraphy" panose="03010101010101010101" pitchFamily="66" charset="0"/>
            </a:endParaRPr>
          </a:p>
          <a:p>
            <a:pPr marL="0" indent="0" algn="ctr">
              <a:buFont typeface="Arial" panose="020B0604020202020204" pitchFamily="34" charset="0"/>
              <a:buNone/>
              <a:defRPr/>
            </a:pPr>
            <a:endParaRPr lang="en-US" sz="2800" b="1" dirty="0">
              <a:latin typeface="Lucida Calligraphy" panose="03010101010101010101" pitchFamily="66" charset="0"/>
            </a:endParaRPr>
          </a:p>
          <a:p>
            <a:pPr marL="0" indent="0" algn="ctr">
              <a:buFont typeface="Arial" panose="020B0604020202020204" pitchFamily="34" charset="0"/>
              <a:buNone/>
              <a:defRPr/>
            </a:pPr>
            <a:endParaRPr lang="en-US" sz="2800" b="1" dirty="0">
              <a:latin typeface="Lucida Calligraphy" panose="03010101010101010101" pitchFamily="66" charset="0"/>
            </a:endParaRPr>
          </a:p>
        </p:txBody>
      </p:sp>
      <p:sp>
        <p:nvSpPr>
          <p:cNvPr id="4" name="Slide Number Placeholder 3"/>
          <p:cNvSpPr>
            <a:spLocks noGrp="1"/>
          </p:cNvSpPr>
          <p:nvPr>
            <p:ph type="sldNum" sz="quarter" idx="12"/>
          </p:nvPr>
        </p:nvSpPr>
        <p:spPr/>
        <p:txBody>
          <a:bodyPr/>
          <a:lstStyle/>
          <a:p>
            <a:fld id="{CFF674AB-C730-4090-AB98-A2CEA51DCA33}" type="slidenum">
              <a:rPr lang="en-US"/>
              <a:pPr/>
              <a:t>49</a:t>
            </a:fld>
            <a:endParaRPr lang="en-US"/>
          </a:p>
        </p:txBody>
      </p:sp>
    </p:spTree>
  </p:cSld>
  <p:clrMapOvr>
    <a:masterClrMapping/>
  </p:clrMapOvr>
  <p:transition spd="slow">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1981200" y="0"/>
            <a:ext cx="6934200" cy="1143000"/>
          </a:xfrm>
        </p:spPr>
        <p:txBody>
          <a:bodyPr rtlCol="0">
            <a:normAutofit fontScale="90000"/>
          </a:bodyPr>
          <a:lstStyle/>
          <a:p>
            <a:pPr eaLnBrk="1" fontAlgn="auto" hangingPunct="1">
              <a:spcAft>
                <a:spcPts val="0"/>
              </a:spcAft>
              <a:defRPr/>
            </a:pPr>
            <a:r>
              <a:rPr lang="en-US" sz="3600" b="1" dirty="0">
                <a:solidFill>
                  <a:schemeClr val="accent6"/>
                </a:solidFill>
              </a:rPr>
              <a:t>Common pregnancy-related issues</a:t>
            </a:r>
          </a:p>
        </p:txBody>
      </p:sp>
      <p:sp>
        <p:nvSpPr>
          <p:cNvPr id="6148" name="Rectangle 3"/>
          <p:cNvSpPr>
            <a:spLocks noGrp="1" noChangeArrowheads="1"/>
          </p:cNvSpPr>
          <p:nvPr>
            <p:ph idx="1"/>
          </p:nvPr>
        </p:nvSpPr>
        <p:spPr>
          <a:xfrm>
            <a:off x="1882775" y="1905000"/>
            <a:ext cx="3924300" cy="4114800"/>
          </a:xfrm>
        </p:spPr>
        <p:txBody>
          <a:bodyPr rtlCol="0">
            <a:noAutofit/>
          </a:bodyPr>
          <a:lstStyle/>
          <a:p>
            <a:pPr eaLnBrk="1" fontAlgn="auto" hangingPunct="1">
              <a:buClr>
                <a:schemeClr val="accent1">
                  <a:lumMod val="75000"/>
                </a:schemeClr>
              </a:buClr>
              <a:buFont typeface="Wingdings" pitchFamily="2" charset="2"/>
              <a:buChar char="ü"/>
              <a:defRPr/>
            </a:pPr>
            <a:r>
              <a:rPr lang="en-US" sz="3200" b="1" dirty="0">
                <a:solidFill>
                  <a:schemeClr val="accent2">
                    <a:lumMod val="50000"/>
                  </a:schemeClr>
                </a:solidFill>
              </a:rPr>
              <a:t>Low back pain</a:t>
            </a:r>
          </a:p>
          <a:p>
            <a:pPr eaLnBrk="1" fontAlgn="auto" hangingPunct="1">
              <a:buClr>
                <a:schemeClr val="accent1">
                  <a:lumMod val="75000"/>
                </a:schemeClr>
              </a:buClr>
              <a:buFont typeface="Wingdings" pitchFamily="2" charset="2"/>
              <a:buChar char="ü"/>
              <a:defRPr/>
            </a:pPr>
            <a:r>
              <a:rPr lang="en-US" sz="3200" b="1" dirty="0">
                <a:solidFill>
                  <a:schemeClr val="accent2">
                    <a:lumMod val="50000"/>
                  </a:schemeClr>
                </a:solidFill>
              </a:rPr>
              <a:t>Hip pain</a:t>
            </a:r>
          </a:p>
          <a:p>
            <a:pPr eaLnBrk="1" fontAlgn="auto" hangingPunct="1">
              <a:buClr>
                <a:schemeClr val="accent1">
                  <a:lumMod val="75000"/>
                </a:schemeClr>
              </a:buClr>
              <a:buFont typeface="Wingdings" pitchFamily="2" charset="2"/>
              <a:buChar char="ü"/>
              <a:defRPr/>
            </a:pPr>
            <a:r>
              <a:rPr lang="en-US" sz="3200" b="1" dirty="0">
                <a:solidFill>
                  <a:schemeClr val="accent2">
                    <a:lumMod val="50000"/>
                  </a:schemeClr>
                </a:solidFill>
              </a:rPr>
              <a:t>Abdominal weakness</a:t>
            </a:r>
          </a:p>
          <a:p>
            <a:pPr eaLnBrk="1" fontAlgn="auto" hangingPunct="1">
              <a:buClr>
                <a:schemeClr val="accent1">
                  <a:lumMod val="75000"/>
                </a:schemeClr>
              </a:buClr>
              <a:buFont typeface="Wingdings" pitchFamily="2" charset="2"/>
              <a:buChar char="ü"/>
              <a:defRPr/>
            </a:pPr>
            <a:r>
              <a:rPr lang="en-US" sz="3200" b="1" dirty="0">
                <a:solidFill>
                  <a:schemeClr val="accent2">
                    <a:lumMod val="50000"/>
                  </a:schemeClr>
                </a:solidFill>
              </a:rPr>
              <a:t>Postural changes</a:t>
            </a:r>
          </a:p>
          <a:p>
            <a:pPr eaLnBrk="1" fontAlgn="auto" hangingPunct="1">
              <a:buClr>
                <a:schemeClr val="accent1">
                  <a:lumMod val="75000"/>
                </a:schemeClr>
              </a:buClr>
              <a:buFont typeface="Wingdings" pitchFamily="2" charset="2"/>
              <a:buChar char="ü"/>
              <a:defRPr/>
            </a:pPr>
            <a:r>
              <a:rPr lang="en-US" sz="3200" b="1" dirty="0">
                <a:solidFill>
                  <a:schemeClr val="accent2">
                    <a:lumMod val="50000"/>
                  </a:schemeClr>
                </a:solidFill>
              </a:rPr>
              <a:t>Headaches</a:t>
            </a:r>
          </a:p>
          <a:p>
            <a:pPr eaLnBrk="1" fontAlgn="auto" hangingPunct="1">
              <a:buClr>
                <a:schemeClr val="accent1">
                  <a:lumMod val="75000"/>
                </a:schemeClr>
              </a:buClr>
              <a:buFont typeface="Wingdings" pitchFamily="2" charset="2"/>
              <a:buChar char="ü"/>
              <a:defRPr/>
            </a:pPr>
            <a:r>
              <a:rPr lang="en-US" sz="3200" b="1" dirty="0">
                <a:solidFill>
                  <a:schemeClr val="accent2">
                    <a:lumMod val="50000"/>
                  </a:schemeClr>
                </a:solidFill>
              </a:rPr>
              <a:t>Changes in breathing</a:t>
            </a:r>
          </a:p>
          <a:p>
            <a:pPr eaLnBrk="1" fontAlgn="auto" hangingPunct="1">
              <a:buClr>
                <a:schemeClr val="accent1">
                  <a:lumMod val="75000"/>
                </a:schemeClr>
              </a:buClr>
              <a:buFont typeface="Wingdings" pitchFamily="2" charset="2"/>
              <a:buChar char="ü"/>
              <a:defRPr/>
            </a:pPr>
            <a:r>
              <a:rPr lang="en-US" sz="3200" b="1" dirty="0">
                <a:solidFill>
                  <a:schemeClr val="accent2">
                    <a:lumMod val="50000"/>
                  </a:schemeClr>
                </a:solidFill>
              </a:rPr>
              <a:t>Bowel changes</a:t>
            </a:r>
          </a:p>
        </p:txBody>
      </p:sp>
      <p:sp>
        <p:nvSpPr>
          <p:cNvPr id="13316" name="Slide Number Placeholder 5"/>
          <p:cNvSpPr>
            <a:spLocks noGrp="1"/>
          </p:cNvSpPr>
          <p:nvPr>
            <p:ph type="sldNum" sz="quarter" idx="12"/>
          </p:nvPr>
        </p:nvSpPr>
        <p:spPr bwMode="auto">
          <a:xfrm>
            <a:off x="6553200" y="6248400"/>
            <a:ext cx="1905000" cy="457200"/>
          </a:xfrm>
          <a:noFill/>
          <a:ln>
            <a:miter lim="800000"/>
            <a:headEnd/>
            <a:tailEnd/>
          </a:ln>
        </p:spPr>
        <p:txBody>
          <a:bodyPr/>
          <a:lstStyle/>
          <a:p>
            <a:fld id="{E787205A-E9D6-4B8B-B5A2-1931AAFE0FC5}" type="slidenum">
              <a:rPr lang="en-US" sz="2400">
                <a:solidFill>
                  <a:schemeClr val="accent2"/>
                </a:solidFill>
                <a:latin typeface="Times" pitchFamily="18" charset="0"/>
              </a:rPr>
              <a:pPr/>
              <a:t>5</a:t>
            </a:fld>
            <a:endParaRPr lang="en-US" sz="2400">
              <a:solidFill>
                <a:schemeClr val="accent2"/>
              </a:solidFill>
              <a:latin typeface="Times" pitchFamily="18" charset="0"/>
            </a:endParaRPr>
          </a:p>
        </p:txBody>
      </p:sp>
      <p:pic>
        <p:nvPicPr>
          <p:cNvPr id="13317" name="Picture 6" descr="MPj04387910000[1]"/>
          <p:cNvPicPr>
            <a:picLocks noChangeAspect="1" noChangeArrowheads="1"/>
          </p:cNvPicPr>
          <p:nvPr/>
        </p:nvPicPr>
        <p:blipFill>
          <a:blip r:embed="rId2" cstate="print"/>
          <a:srcRect/>
          <a:stretch>
            <a:fillRect/>
          </a:stretch>
        </p:blipFill>
        <p:spPr bwMode="auto">
          <a:xfrm>
            <a:off x="5791200" y="1600200"/>
            <a:ext cx="2800350" cy="3733800"/>
          </a:xfrm>
          <a:prstGeom prst="rect">
            <a:avLst/>
          </a:prstGeom>
          <a:noFill/>
          <a:ln w="9525">
            <a:noFill/>
            <a:miter lim="800000"/>
            <a:headEnd/>
            <a:tailEnd/>
          </a:ln>
        </p:spPr>
      </p:pic>
      <p:pic>
        <p:nvPicPr>
          <p:cNvPr id="13318" name="Picture 7" descr="MCj03325780000[1]"/>
          <p:cNvPicPr>
            <a:picLocks noChangeAspect="1" noChangeArrowheads="1"/>
          </p:cNvPicPr>
          <p:nvPr/>
        </p:nvPicPr>
        <p:blipFill>
          <a:blip r:embed="rId3" cstate="print"/>
          <a:srcRect/>
          <a:stretch>
            <a:fillRect/>
          </a:stretch>
        </p:blipFill>
        <p:spPr bwMode="auto">
          <a:xfrm>
            <a:off x="381000" y="304800"/>
            <a:ext cx="1639888" cy="1862138"/>
          </a:xfrm>
          <a:prstGeom prst="rect">
            <a:avLst/>
          </a:prstGeom>
          <a:noFill/>
          <a:ln w="9525">
            <a:noFill/>
            <a:miter lim="800000"/>
            <a:headEnd/>
            <a:tailEnd/>
          </a:ln>
        </p:spPr>
      </p:pic>
    </p:spTree>
  </p:cSld>
  <p:clrMapOvr>
    <a:masterClrMapping/>
  </p:clrMapOvr>
  <p:transition spd="slow">
    <p:random/>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066800" y="152400"/>
            <a:ext cx="7772400" cy="1143000"/>
          </a:xfrm>
        </p:spPr>
        <p:txBody>
          <a:bodyPr/>
          <a:lstStyle/>
          <a:p>
            <a:pPr eaLnBrk="1" hangingPunct="1"/>
            <a:r>
              <a:rPr lang="en-US" b="1" i="1">
                <a:ln>
                  <a:noFill/>
                </a:ln>
              </a:rPr>
              <a:t>Knowledge is power!</a:t>
            </a:r>
          </a:p>
        </p:txBody>
      </p:sp>
      <p:pic>
        <p:nvPicPr>
          <p:cNvPr id="65539" name="Picture 3" descr="October 06 078"/>
          <p:cNvPicPr>
            <a:picLocks noGrp="1" noChangeAspect="1" noChangeArrowheads="1"/>
          </p:cNvPicPr>
          <p:nvPr>
            <p:ph idx="1"/>
          </p:nvPr>
        </p:nvPicPr>
        <p:blipFill>
          <a:blip r:embed="rId2" cstate="print">
            <a:lum contrast="6000"/>
          </a:blip>
          <a:srcRect/>
          <a:stretch>
            <a:fillRect/>
          </a:stretch>
        </p:blipFill>
        <p:spPr>
          <a:xfrm>
            <a:off x="985838" y="1066800"/>
            <a:ext cx="6908800" cy="4495800"/>
          </a:xfrm>
          <a:noFill/>
        </p:spPr>
      </p:pic>
      <p:sp>
        <p:nvSpPr>
          <p:cNvPr id="65540" name="Slide Number Placeholder 5"/>
          <p:cNvSpPr>
            <a:spLocks noGrp="1"/>
          </p:cNvSpPr>
          <p:nvPr>
            <p:ph type="sldNum" sz="quarter" idx="12"/>
          </p:nvPr>
        </p:nvSpPr>
        <p:spPr bwMode="auto">
          <a:xfrm>
            <a:off x="6553200" y="6248400"/>
            <a:ext cx="1905000" cy="457200"/>
          </a:xfrm>
          <a:noFill/>
          <a:ln>
            <a:miter lim="800000"/>
            <a:headEnd/>
            <a:tailEnd/>
          </a:ln>
        </p:spPr>
        <p:txBody>
          <a:bodyPr/>
          <a:lstStyle/>
          <a:p>
            <a:fld id="{B98D6008-0D50-4F13-81B0-4CB77439677C}" type="slidenum">
              <a:rPr lang="en-US" sz="2400">
                <a:solidFill>
                  <a:schemeClr val="accent2"/>
                </a:solidFill>
                <a:latin typeface="Times" pitchFamily="18" charset="0"/>
              </a:rPr>
              <a:pPr/>
              <a:t>50</a:t>
            </a:fld>
            <a:endParaRPr lang="en-US" sz="2400">
              <a:solidFill>
                <a:schemeClr val="accent2"/>
              </a:solidFill>
              <a:latin typeface="Times" pitchFamily="18" charset="0"/>
            </a:endParaRPr>
          </a:p>
        </p:txBody>
      </p:sp>
      <p:sp>
        <p:nvSpPr>
          <p:cNvPr id="36869" name="Rectangle 4"/>
          <p:cNvSpPr>
            <a:spLocks noChangeArrowheads="1"/>
          </p:cNvSpPr>
          <p:nvPr/>
        </p:nvSpPr>
        <p:spPr bwMode="auto">
          <a:xfrm>
            <a:off x="1752600" y="5562600"/>
            <a:ext cx="6781800" cy="1143000"/>
          </a:xfrm>
          <a:prstGeom prst="rect">
            <a:avLst/>
          </a:prstGeom>
          <a:noFill/>
          <a:ln w="9525">
            <a:noFill/>
            <a:miter lim="800000"/>
            <a:headEnd/>
            <a:tailEnd/>
          </a:ln>
        </p:spPr>
        <p:txBody>
          <a:bodyPr lIns="92075" tIns="46038" rIns="92075" bIns="46038" anchor="ctr"/>
          <a:lstStyle/>
          <a:p>
            <a:pPr eaLnBrk="1" hangingPunct="1">
              <a:defRPr/>
            </a:pPr>
            <a:r>
              <a:rPr lang="en-US" sz="4400" b="1" i="1" dirty="0">
                <a:solidFill>
                  <a:schemeClr val="accent2">
                    <a:lumMod val="50000"/>
                  </a:schemeClr>
                </a:solidFill>
                <a:latin typeface="Tempus Sans ITC" pitchFamily="82" charset="0"/>
                <a:cs typeface="Arial" panose="020B0604020202020204" pitchFamily="34" charset="0"/>
              </a:rPr>
              <a:t>Movement is Life!</a:t>
            </a:r>
          </a:p>
        </p:txBody>
      </p:sp>
    </p:spTree>
  </p:cSld>
  <p:clrMapOvr>
    <a:masterClrMapping/>
  </p:clrMapOvr>
  <p:transition spd="slow">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1158875" y="0"/>
            <a:ext cx="7924800" cy="1143000"/>
          </a:xfrm>
        </p:spPr>
        <p:txBody>
          <a:bodyPr rtlCol="0">
            <a:normAutofit fontScale="90000"/>
          </a:bodyPr>
          <a:lstStyle/>
          <a:p>
            <a:pPr eaLnBrk="1" fontAlgn="auto" hangingPunct="1">
              <a:spcAft>
                <a:spcPts val="0"/>
              </a:spcAft>
              <a:defRPr/>
            </a:pPr>
            <a:r>
              <a:rPr lang="en-US" sz="3600" b="1" dirty="0">
                <a:solidFill>
                  <a:schemeClr val="accent6"/>
                </a:solidFill>
              </a:rPr>
              <a:t>Common postpartum, &amp; related issues later in life</a:t>
            </a:r>
          </a:p>
        </p:txBody>
      </p:sp>
      <p:sp>
        <p:nvSpPr>
          <p:cNvPr id="7172" name="Rectangle 3"/>
          <p:cNvSpPr>
            <a:spLocks noGrp="1" noChangeArrowheads="1"/>
          </p:cNvSpPr>
          <p:nvPr>
            <p:ph idx="1"/>
          </p:nvPr>
        </p:nvSpPr>
        <p:spPr>
          <a:xfrm>
            <a:off x="1376363" y="1795463"/>
            <a:ext cx="3886200" cy="4114800"/>
          </a:xfrm>
        </p:spPr>
        <p:txBody>
          <a:bodyPr rtlCol="0">
            <a:noAutofit/>
          </a:bodyPr>
          <a:lstStyle/>
          <a:p>
            <a:pPr eaLnBrk="1" fontAlgn="auto" hangingPunct="1">
              <a:buClr>
                <a:schemeClr val="accent1">
                  <a:lumMod val="75000"/>
                </a:schemeClr>
              </a:buClr>
              <a:buFont typeface="Wingdings" pitchFamily="2" charset="2"/>
              <a:buChar char="ü"/>
              <a:defRPr/>
            </a:pPr>
            <a:r>
              <a:rPr lang="en-US" sz="3200" b="1" dirty="0">
                <a:solidFill>
                  <a:schemeClr val="accent2">
                    <a:lumMod val="50000"/>
                  </a:schemeClr>
                </a:solidFill>
              </a:rPr>
              <a:t>Low back pain</a:t>
            </a:r>
          </a:p>
          <a:p>
            <a:pPr eaLnBrk="1" fontAlgn="auto" hangingPunct="1">
              <a:buClr>
                <a:schemeClr val="accent1">
                  <a:lumMod val="75000"/>
                </a:schemeClr>
              </a:buClr>
              <a:buFont typeface="Wingdings" pitchFamily="2" charset="2"/>
              <a:buChar char="ü"/>
              <a:defRPr/>
            </a:pPr>
            <a:r>
              <a:rPr lang="en-US" sz="3200" b="1" dirty="0">
                <a:solidFill>
                  <a:schemeClr val="accent2">
                    <a:lumMod val="50000"/>
                  </a:schemeClr>
                </a:solidFill>
              </a:rPr>
              <a:t>Hip pain</a:t>
            </a:r>
          </a:p>
          <a:p>
            <a:pPr eaLnBrk="1" fontAlgn="auto" hangingPunct="1">
              <a:buClr>
                <a:schemeClr val="accent1">
                  <a:lumMod val="75000"/>
                </a:schemeClr>
              </a:buClr>
              <a:buFont typeface="Wingdings" pitchFamily="2" charset="2"/>
              <a:buChar char="ü"/>
              <a:defRPr/>
            </a:pPr>
            <a:r>
              <a:rPr lang="en-US" sz="3200" b="1" dirty="0">
                <a:solidFill>
                  <a:schemeClr val="accent2">
                    <a:lumMod val="50000"/>
                  </a:schemeClr>
                </a:solidFill>
              </a:rPr>
              <a:t>Abdominal weakness</a:t>
            </a:r>
          </a:p>
          <a:p>
            <a:pPr eaLnBrk="1" fontAlgn="auto" hangingPunct="1">
              <a:buClr>
                <a:schemeClr val="accent1">
                  <a:lumMod val="75000"/>
                </a:schemeClr>
              </a:buClr>
              <a:buFont typeface="Wingdings" pitchFamily="2" charset="2"/>
              <a:buChar char="ü"/>
              <a:defRPr/>
            </a:pPr>
            <a:r>
              <a:rPr lang="en-US" sz="3200" b="1" dirty="0">
                <a:solidFill>
                  <a:schemeClr val="accent2">
                    <a:lumMod val="50000"/>
                  </a:schemeClr>
                </a:solidFill>
              </a:rPr>
              <a:t>Postural changes</a:t>
            </a:r>
          </a:p>
          <a:p>
            <a:pPr eaLnBrk="1" fontAlgn="auto" hangingPunct="1">
              <a:buClr>
                <a:schemeClr val="accent1">
                  <a:lumMod val="75000"/>
                </a:schemeClr>
              </a:buClr>
              <a:buFont typeface="Wingdings" pitchFamily="2" charset="2"/>
              <a:buChar char="ü"/>
              <a:defRPr/>
            </a:pPr>
            <a:r>
              <a:rPr lang="en-US" sz="3200" b="1" dirty="0">
                <a:solidFill>
                  <a:schemeClr val="accent2">
                    <a:lumMod val="50000"/>
                  </a:schemeClr>
                </a:solidFill>
              </a:rPr>
              <a:t>Headaches</a:t>
            </a:r>
          </a:p>
          <a:p>
            <a:pPr eaLnBrk="1" fontAlgn="auto" hangingPunct="1">
              <a:buClr>
                <a:schemeClr val="accent1">
                  <a:lumMod val="75000"/>
                </a:schemeClr>
              </a:buClr>
              <a:buFont typeface="Wingdings" pitchFamily="2" charset="2"/>
              <a:buChar char="ü"/>
              <a:defRPr/>
            </a:pPr>
            <a:r>
              <a:rPr lang="en-US" sz="3200" b="1" dirty="0">
                <a:solidFill>
                  <a:schemeClr val="accent2">
                    <a:lumMod val="50000"/>
                  </a:schemeClr>
                </a:solidFill>
              </a:rPr>
              <a:t>Changes in breathing</a:t>
            </a:r>
          </a:p>
          <a:p>
            <a:pPr eaLnBrk="1" fontAlgn="auto" hangingPunct="1">
              <a:buClr>
                <a:schemeClr val="accent1">
                  <a:lumMod val="75000"/>
                </a:schemeClr>
              </a:buClr>
              <a:buFont typeface="Wingdings" pitchFamily="2" charset="2"/>
              <a:buChar char="ü"/>
              <a:defRPr/>
            </a:pPr>
            <a:r>
              <a:rPr lang="en-US" sz="3200" b="1" dirty="0">
                <a:solidFill>
                  <a:schemeClr val="accent2">
                    <a:lumMod val="50000"/>
                  </a:schemeClr>
                </a:solidFill>
              </a:rPr>
              <a:t>Bowel changes</a:t>
            </a:r>
          </a:p>
        </p:txBody>
      </p:sp>
      <p:sp>
        <p:nvSpPr>
          <p:cNvPr id="14340" name="Slide Number Placeholder 5"/>
          <p:cNvSpPr>
            <a:spLocks noGrp="1"/>
          </p:cNvSpPr>
          <p:nvPr>
            <p:ph type="sldNum" sz="quarter" idx="12"/>
          </p:nvPr>
        </p:nvSpPr>
        <p:spPr bwMode="auto">
          <a:xfrm>
            <a:off x="6553200" y="6248400"/>
            <a:ext cx="1905000" cy="457200"/>
          </a:xfrm>
          <a:noFill/>
          <a:ln>
            <a:miter lim="800000"/>
            <a:headEnd/>
            <a:tailEnd/>
          </a:ln>
        </p:spPr>
        <p:txBody>
          <a:bodyPr/>
          <a:lstStyle/>
          <a:p>
            <a:fld id="{4702FDB1-3C56-4F31-B981-54D641A250FD}" type="slidenum">
              <a:rPr lang="en-US" sz="2400">
                <a:solidFill>
                  <a:schemeClr val="accent2"/>
                </a:solidFill>
                <a:latin typeface="Times" pitchFamily="18" charset="0"/>
              </a:rPr>
              <a:pPr/>
              <a:t>6</a:t>
            </a:fld>
            <a:endParaRPr lang="en-US" sz="2400">
              <a:solidFill>
                <a:schemeClr val="accent2"/>
              </a:solidFill>
              <a:latin typeface="Times" pitchFamily="18" charset="0"/>
            </a:endParaRPr>
          </a:p>
        </p:txBody>
      </p:sp>
      <p:pic>
        <p:nvPicPr>
          <p:cNvPr id="14341" name="Picture 7" descr="C:\Users\Bruce\AppData\Local\Microsoft\Windows\Temporary Internet Files\Content.IE5\3S4IBHDW\MP900399498[1].jpg"/>
          <p:cNvPicPr>
            <a:picLocks noChangeAspect="1" noChangeArrowheads="1"/>
          </p:cNvPicPr>
          <p:nvPr/>
        </p:nvPicPr>
        <p:blipFill>
          <a:blip r:embed="rId2" cstate="print"/>
          <a:srcRect/>
          <a:stretch>
            <a:fillRect/>
          </a:stretch>
        </p:blipFill>
        <p:spPr bwMode="auto">
          <a:xfrm>
            <a:off x="5257800" y="1676400"/>
            <a:ext cx="3114675" cy="3894138"/>
          </a:xfrm>
          <a:prstGeom prst="rect">
            <a:avLst/>
          </a:prstGeom>
          <a:noFill/>
          <a:ln w="9525">
            <a:noFill/>
            <a:miter lim="800000"/>
            <a:headEnd/>
            <a:tailEnd/>
          </a:ln>
        </p:spPr>
      </p:pic>
    </p:spTree>
  </p:cSld>
  <p:clrMapOvr>
    <a:masterClrMapping/>
  </p:clrMapOvr>
  <p:transition spd="slow">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914400" y="385763"/>
            <a:ext cx="8077200" cy="1143000"/>
          </a:xfrm>
        </p:spPr>
        <p:txBody>
          <a:bodyPr rtlCol="0">
            <a:normAutofit fontScale="90000"/>
          </a:bodyPr>
          <a:lstStyle/>
          <a:p>
            <a:pPr eaLnBrk="1" fontAlgn="auto" hangingPunct="1">
              <a:spcAft>
                <a:spcPts val="0"/>
              </a:spcAft>
              <a:defRPr/>
            </a:pPr>
            <a:r>
              <a:rPr lang="en-US" sz="3600" b="1" dirty="0"/>
              <a:t>Women’s Health issues postpartum, &amp; later in life</a:t>
            </a:r>
          </a:p>
        </p:txBody>
      </p:sp>
      <p:sp>
        <p:nvSpPr>
          <p:cNvPr id="8196" name="Rectangle 3"/>
          <p:cNvSpPr>
            <a:spLocks noGrp="1" noChangeArrowheads="1"/>
          </p:cNvSpPr>
          <p:nvPr>
            <p:ph idx="1"/>
          </p:nvPr>
        </p:nvSpPr>
        <p:spPr>
          <a:xfrm>
            <a:off x="1066800" y="1905000"/>
            <a:ext cx="4343400" cy="4114800"/>
          </a:xfrm>
        </p:spPr>
        <p:txBody>
          <a:bodyPr rtlCol="0">
            <a:noAutofit/>
          </a:bodyPr>
          <a:lstStyle/>
          <a:p>
            <a:pPr eaLnBrk="1" fontAlgn="auto" hangingPunct="1">
              <a:buClr>
                <a:schemeClr val="accent1">
                  <a:lumMod val="75000"/>
                </a:schemeClr>
              </a:buClr>
              <a:buFont typeface="Wingdings" pitchFamily="2" charset="2"/>
              <a:buChar char="ü"/>
              <a:defRPr/>
            </a:pPr>
            <a:r>
              <a:rPr lang="en-US" sz="3200" b="1" dirty="0">
                <a:solidFill>
                  <a:schemeClr val="accent2">
                    <a:lumMod val="50000"/>
                  </a:schemeClr>
                </a:solidFill>
              </a:rPr>
              <a:t>Urinary / fecal incontinence</a:t>
            </a:r>
          </a:p>
          <a:p>
            <a:pPr eaLnBrk="1" fontAlgn="auto" hangingPunct="1">
              <a:buClr>
                <a:schemeClr val="accent1">
                  <a:lumMod val="75000"/>
                </a:schemeClr>
              </a:buClr>
              <a:buFont typeface="Wingdings" pitchFamily="2" charset="2"/>
              <a:buChar char="ü"/>
              <a:defRPr/>
            </a:pPr>
            <a:r>
              <a:rPr lang="en-US" sz="3200" b="1" dirty="0" err="1">
                <a:solidFill>
                  <a:schemeClr val="accent2">
                    <a:lumMod val="50000"/>
                  </a:schemeClr>
                </a:solidFill>
              </a:rPr>
              <a:t>Dyspareunia</a:t>
            </a:r>
            <a:endParaRPr lang="en-US" sz="3200" b="1" dirty="0">
              <a:solidFill>
                <a:schemeClr val="accent2">
                  <a:lumMod val="50000"/>
                </a:schemeClr>
              </a:solidFill>
            </a:endParaRPr>
          </a:p>
          <a:p>
            <a:pPr eaLnBrk="1" fontAlgn="auto" hangingPunct="1">
              <a:buClr>
                <a:schemeClr val="accent1">
                  <a:lumMod val="75000"/>
                </a:schemeClr>
              </a:buClr>
              <a:buFont typeface="Wingdings" pitchFamily="2" charset="2"/>
              <a:buChar char="ü"/>
              <a:defRPr/>
            </a:pPr>
            <a:r>
              <a:rPr lang="en-US" sz="3200" b="1" dirty="0">
                <a:solidFill>
                  <a:schemeClr val="accent2">
                    <a:lumMod val="50000"/>
                  </a:schemeClr>
                </a:solidFill>
              </a:rPr>
              <a:t>Pelvic pain</a:t>
            </a:r>
          </a:p>
          <a:p>
            <a:pPr eaLnBrk="1" fontAlgn="auto" hangingPunct="1">
              <a:buClr>
                <a:schemeClr val="accent1">
                  <a:lumMod val="75000"/>
                </a:schemeClr>
              </a:buClr>
              <a:buFont typeface="Wingdings" pitchFamily="2" charset="2"/>
              <a:buChar char="ü"/>
              <a:defRPr/>
            </a:pPr>
            <a:r>
              <a:rPr lang="en-US" sz="3200" b="1" dirty="0">
                <a:solidFill>
                  <a:schemeClr val="accent2">
                    <a:lumMod val="50000"/>
                  </a:schemeClr>
                </a:solidFill>
              </a:rPr>
              <a:t>Pelvic support issues</a:t>
            </a:r>
          </a:p>
          <a:p>
            <a:pPr eaLnBrk="1" fontAlgn="auto" hangingPunct="1">
              <a:buClr>
                <a:schemeClr val="accent1">
                  <a:lumMod val="75000"/>
                </a:schemeClr>
              </a:buClr>
              <a:buFont typeface="Wingdings" pitchFamily="2" charset="2"/>
              <a:buChar char="ü"/>
              <a:defRPr/>
            </a:pPr>
            <a:r>
              <a:rPr lang="en-US" sz="3200" b="1" dirty="0" err="1">
                <a:solidFill>
                  <a:schemeClr val="accent2">
                    <a:lumMod val="50000"/>
                  </a:schemeClr>
                </a:solidFill>
              </a:rPr>
              <a:t>Perineal</a:t>
            </a:r>
            <a:r>
              <a:rPr lang="en-US" sz="3200" b="1" dirty="0">
                <a:solidFill>
                  <a:schemeClr val="accent2">
                    <a:lumMod val="50000"/>
                  </a:schemeClr>
                </a:solidFill>
              </a:rPr>
              <a:t> pain</a:t>
            </a:r>
          </a:p>
          <a:p>
            <a:pPr eaLnBrk="1" fontAlgn="auto" hangingPunct="1">
              <a:buClr>
                <a:schemeClr val="accent1">
                  <a:lumMod val="75000"/>
                </a:schemeClr>
              </a:buClr>
              <a:buFont typeface="Wingdings" pitchFamily="2" charset="2"/>
              <a:buChar char="ü"/>
              <a:defRPr/>
            </a:pPr>
            <a:r>
              <a:rPr lang="en-US" sz="3200" b="1" dirty="0" err="1">
                <a:solidFill>
                  <a:schemeClr val="accent2">
                    <a:lumMod val="50000"/>
                  </a:schemeClr>
                </a:solidFill>
              </a:rPr>
              <a:t>Anorectal</a:t>
            </a:r>
            <a:r>
              <a:rPr lang="en-US" sz="3200" b="1" dirty="0">
                <a:solidFill>
                  <a:schemeClr val="accent2">
                    <a:lumMod val="50000"/>
                  </a:schemeClr>
                </a:solidFill>
              </a:rPr>
              <a:t> pain</a:t>
            </a:r>
          </a:p>
        </p:txBody>
      </p:sp>
      <p:sp>
        <p:nvSpPr>
          <p:cNvPr id="15364" name="Slide Number Placeholder 5"/>
          <p:cNvSpPr>
            <a:spLocks noGrp="1"/>
          </p:cNvSpPr>
          <p:nvPr>
            <p:ph type="sldNum" sz="quarter" idx="12"/>
          </p:nvPr>
        </p:nvSpPr>
        <p:spPr bwMode="auto">
          <a:xfrm>
            <a:off x="6553200" y="6248400"/>
            <a:ext cx="1905000" cy="457200"/>
          </a:xfrm>
          <a:noFill/>
          <a:ln>
            <a:miter lim="800000"/>
            <a:headEnd/>
            <a:tailEnd/>
          </a:ln>
        </p:spPr>
        <p:txBody>
          <a:bodyPr/>
          <a:lstStyle/>
          <a:p>
            <a:fld id="{05069218-5A45-496B-A581-0280C55F11AD}" type="slidenum">
              <a:rPr lang="en-US" sz="2400">
                <a:solidFill>
                  <a:schemeClr val="accent2"/>
                </a:solidFill>
                <a:latin typeface="Times" pitchFamily="18" charset="0"/>
              </a:rPr>
              <a:pPr/>
              <a:t>7</a:t>
            </a:fld>
            <a:endParaRPr lang="en-US" sz="2400">
              <a:solidFill>
                <a:schemeClr val="accent2"/>
              </a:solidFill>
              <a:latin typeface="Times" pitchFamily="18" charset="0"/>
            </a:endParaRPr>
          </a:p>
        </p:txBody>
      </p:sp>
      <p:pic>
        <p:nvPicPr>
          <p:cNvPr id="15365" name="Picture 2" descr="C:\Users\Bruce\AppData\Local\Microsoft\Windows\Temporary Internet Files\Content.IE5\IFC5H9P3\MP900227497[1].jpg"/>
          <p:cNvPicPr>
            <a:picLocks noChangeAspect="1" noChangeArrowheads="1"/>
          </p:cNvPicPr>
          <p:nvPr/>
        </p:nvPicPr>
        <p:blipFill>
          <a:blip r:embed="rId2" cstate="print"/>
          <a:srcRect/>
          <a:stretch>
            <a:fillRect/>
          </a:stretch>
        </p:blipFill>
        <p:spPr bwMode="auto">
          <a:xfrm>
            <a:off x="6019800" y="1371600"/>
            <a:ext cx="2819400" cy="4271963"/>
          </a:xfrm>
          <a:prstGeom prst="rect">
            <a:avLst/>
          </a:prstGeom>
          <a:noFill/>
          <a:ln w="9525">
            <a:noFill/>
            <a:miter lim="800000"/>
            <a:headEnd/>
            <a:tailEnd/>
          </a:ln>
        </p:spPr>
      </p:pic>
    </p:spTree>
  </p:cSld>
  <p:clrMapOvr>
    <a:masterClrMapping/>
  </p:clrMapOvr>
  <p:transition spd="slow">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982663" y="457200"/>
            <a:ext cx="7704137" cy="1176338"/>
          </a:xfrm>
        </p:spPr>
        <p:txBody>
          <a:bodyPr rtlCol="0">
            <a:normAutofit fontScale="90000"/>
          </a:bodyPr>
          <a:lstStyle/>
          <a:p>
            <a:pPr eaLnBrk="1" fontAlgn="auto" hangingPunct="1">
              <a:spcAft>
                <a:spcPts val="0"/>
              </a:spcAft>
              <a:defRPr/>
            </a:pPr>
            <a:r>
              <a:rPr lang="en-US" sz="3600" b="1" dirty="0"/>
              <a:t>Women’s Health Issues…</a:t>
            </a:r>
            <a:br>
              <a:rPr lang="en-US" sz="3600" b="1" dirty="0"/>
            </a:br>
            <a:r>
              <a:rPr lang="en-US" sz="3600" b="1" dirty="0"/>
              <a:t>Yes…We Do Have To Talk</a:t>
            </a:r>
          </a:p>
        </p:txBody>
      </p:sp>
      <p:sp>
        <p:nvSpPr>
          <p:cNvPr id="16387" name="Slide Number Placeholder 4"/>
          <p:cNvSpPr>
            <a:spLocks noGrp="1"/>
          </p:cNvSpPr>
          <p:nvPr>
            <p:ph type="sldNum" sz="quarter" idx="12"/>
          </p:nvPr>
        </p:nvSpPr>
        <p:spPr bwMode="auto">
          <a:xfrm>
            <a:off x="6553200" y="6248400"/>
            <a:ext cx="1905000" cy="457200"/>
          </a:xfrm>
          <a:noFill/>
          <a:ln>
            <a:miter lim="800000"/>
            <a:headEnd/>
            <a:tailEnd/>
          </a:ln>
        </p:spPr>
        <p:txBody>
          <a:bodyPr/>
          <a:lstStyle/>
          <a:p>
            <a:fld id="{C4F70E5E-1CA2-4493-873C-FBD58A7B6A9C}" type="slidenum">
              <a:rPr lang="en-US" sz="2400">
                <a:solidFill>
                  <a:schemeClr val="accent2"/>
                </a:solidFill>
                <a:latin typeface="Times" pitchFamily="18" charset="0"/>
              </a:rPr>
              <a:pPr/>
              <a:t>8</a:t>
            </a:fld>
            <a:endParaRPr lang="en-US" sz="2400">
              <a:solidFill>
                <a:schemeClr val="accent2"/>
              </a:solidFill>
              <a:latin typeface="Times" pitchFamily="18" charset="0"/>
            </a:endParaRPr>
          </a:p>
        </p:txBody>
      </p:sp>
      <p:pic>
        <p:nvPicPr>
          <p:cNvPr id="16388" name="Object 3"/>
          <p:cNvPicPr>
            <a:picLocks noChangeAspect="1" noChangeArrowheads="1"/>
          </p:cNvPicPr>
          <p:nvPr/>
        </p:nvPicPr>
        <p:blipFill>
          <a:blip r:embed="rId2" cstate="print"/>
          <a:srcRect l="68333"/>
          <a:stretch>
            <a:fillRect/>
          </a:stretch>
        </p:blipFill>
        <p:spPr bwMode="auto">
          <a:xfrm>
            <a:off x="2438400" y="1933575"/>
            <a:ext cx="4724400" cy="4473575"/>
          </a:xfrm>
          <a:prstGeom prst="rect">
            <a:avLst/>
          </a:prstGeom>
          <a:noFill/>
          <a:ln w="9525">
            <a:noFill/>
            <a:miter lim="800000"/>
            <a:headEnd/>
            <a:tailEnd/>
          </a:ln>
        </p:spPr>
      </p:pic>
    </p:spTree>
  </p:cSld>
  <p:clrMapOvr>
    <a:masterClrMapping/>
  </p:clrMapOvr>
  <p:transition spd="slow">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1066800" y="0"/>
            <a:ext cx="6019800" cy="1143000"/>
          </a:xfrm>
        </p:spPr>
        <p:txBody>
          <a:bodyPr rtlCol="0">
            <a:normAutofit fontScale="90000"/>
          </a:bodyPr>
          <a:lstStyle/>
          <a:p>
            <a:pPr eaLnBrk="1" fontAlgn="auto" hangingPunct="1">
              <a:spcAft>
                <a:spcPts val="0"/>
              </a:spcAft>
              <a:defRPr/>
            </a:pPr>
            <a:r>
              <a:rPr lang="en-US" sz="3600" b="1"/>
              <a:t>Prenatal, postpartum and later in life…</a:t>
            </a:r>
          </a:p>
        </p:txBody>
      </p:sp>
      <p:sp>
        <p:nvSpPr>
          <p:cNvPr id="17411" name="Slide Number Placeholder 4"/>
          <p:cNvSpPr>
            <a:spLocks noGrp="1"/>
          </p:cNvSpPr>
          <p:nvPr>
            <p:ph type="sldNum" sz="quarter" idx="12"/>
          </p:nvPr>
        </p:nvSpPr>
        <p:spPr bwMode="auto">
          <a:xfrm>
            <a:off x="6553200" y="6248400"/>
            <a:ext cx="1905000" cy="457200"/>
          </a:xfrm>
          <a:noFill/>
          <a:ln>
            <a:miter lim="800000"/>
            <a:headEnd/>
            <a:tailEnd/>
          </a:ln>
        </p:spPr>
        <p:txBody>
          <a:bodyPr/>
          <a:lstStyle/>
          <a:p>
            <a:fld id="{5126384E-5AD5-4D30-B341-DD382CCA90C9}" type="slidenum">
              <a:rPr lang="en-US" sz="2400">
                <a:solidFill>
                  <a:schemeClr val="accent2"/>
                </a:solidFill>
                <a:latin typeface="Times" pitchFamily="18" charset="0"/>
              </a:rPr>
              <a:pPr/>
              <a:t>9</a:t>
            </a:fld>
            <a:endParaRPr lang="en-US" sz="2400">
              <a:solidFill>
                <a:schemeClr val="accent2"/>
              </a:solidFill>
              <a:latin typeface="Times" pitchFamily="18" charset="0"/>
            </a:endParaRPr>
          </a:p>
        </p:txBody>
      </p:sp>
      <p:sp>
        <p:nvSpPr>
          <p:cNvPr id="17412" name="Text Box 3"/>
          <p:cNvSpPr txBox="1">
            <a:spLocks noChangeArrowheads="1"/>
          </p:cNvSpPr>
          <p:nvPr/>
        </p:nvSpPr>
        <p:spPr bwMode="auto">
          <a:xfrm>
            <a:off x="304800" y="1905000"/>
            <a:ext cx="8458200" cy="641350"/>
          </a:xfrm>
          <a:prstGeom prst="rect">
            <a:avLst/>
          </a:prstGeom>
          <a:noFill/>
          <a:ln w="9525">
            <a:noFill/>
            <a:miter lim="800000"/>
            <a:headEnd/>
            <a:tailEnd/>
          </a:ln>
        </p:spPr>
        <p:txBody>
          <a:bodyPr>
            <a:spAutoFit/>
          </a:bodyPr>
          <a:lstStyle/>
          <a:p>
            <a:pPr eaLnBrk="1" hangingPunct="1">
              <a:spcBef>
                <a:spcPct val="50000"/>
              </a:spcBef>
            </a:pPr>
            <a:endParaRPr lang="en-US"/>
          </a:p>
        </p:txBody>
      </p:sp>
      <p:sp>
        <p:nvSpPr>
          <p:cNvPr id="58372" name="Text Box 4"/>
          <p:cNvSpPr txBox="1">
            <a:spLocks noChangeArrowheads="1"/>
          </p:cNvSpPr>
          <p:nvPr/>
        </p:nvSpPr>
        <p:spPr bwMode="auto">
          <a:xfrm>
            <a:off x="533400" y="2366963"/>
            <a:ext cx="6781800" cy="3260725"/>
          </a:xfrm>
          <a:prstGeom prst="rect">
            <a:avLst/>
          </a:prstGeom>
          <a:noFill/>
          <a:ln w="9525">
            <a:noFill/>
            <a:miter lim="800000"/>
            <a:headEnd/>
            <a:tailEnd/>
          </a:ln>
        </p:spPr>
        <p:txBody>
          <a:bodyPr>
            <a:spAutoFit/>
          </a:bodyPr>
          <a:lstStyle/>
          <a:p>
            <a:pPr eaLnBrk="1" hangingPunct="1">
              <a:spcBef>
                <a:spcPct val="50000"/>
              </a:spcBef>
              <a:buClr>
                <a:srgbClr val="CC0099"/>
              </a:buClr>
              <a:buFont typeface="Wingdings" pitchFamily="2" charset="2"/>
              <a:buChar char="ü"/>
            </a:pPr>
            <a:r>
              <a:rPr lang="en-US" sz="3200">
                <a:solidFill>
                  <a:srgbClr val="003366"/>
                </a:solidFill>
              </a:rPr>
              <a:t> </a:t>
            </a:r>
            <a:r>
              <a:rPr lang="en-US" sz="3200">
                <a:solidFill>
                  <a:srgbClr val="000066"/>
                </a:solidFill>
              </a:rPr>
              <a:t>Pain issues can sometimes be related to surgical scars from abdominal or pelvic interventions. Treatment to these restricted areas can often provide pain relief or resolution</a:t>
            </a:r>
          </a:p>
          <a:p>
            <a:pPr eaLnBrk="1" hangingPunct="1">
              <a:spcBef>
                <a:spcPct val="50000"/>
              </a:spcBef>
              <a:buClr>
                <a:srgbClr val="FFCC00"/>
              </a:buClr>
              <a:buFont typeface="Wingdings" pitchFamily="2" charset="2"/>
              <a:buNone/>
            </a:pPr>
            <a:endParaRPr lang="en-US" sz="3200">
              <a:solidFill>
                <a:srgbClr val="000066"/>
              </a:solidFill>
            </a:endParaRPr>
          </a:p>
        </p:txBody>
      </p:sp>
      <p:pic>
        <p:nvPicPr>
          <p:cNvPr id="17414" name="Picture 5" descr="pe01068_"/>
          <p:cNvPicPr>
            <a:picLocks noChangeAspect="1" noChangeArrowheads="1"/>
          </p:cNvPicPr>
          <p:nvPr/>
        </p:nvPicPr>
        <p:blipFill>
          <a:blip r:embed="rId3" cstate="print"/>
          <a:srcRect/>
          <a:stretch>
            <a:fillRect/>
          </a:stretch>
        </p:blipFill>
        <p:spPr bwMode="auto">
          <a:xfrm>
            <a:off x="7010400" y="1066800"/>
            <a:ext cx="1525588" cy="3722688"/>
          </a:xfrm>
          <a:prstGeom prst="rect">
            <a:avLst/>
          </a:prstGeom>
          <a:noFill/>
          <a:ln w="9525">
            <a:noFill/>
            <a:miter lim="800000"/>
            <a:headEnd/>
            <a:tailEnd/>
          </a:ln>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8372">
                                            <p:txEl>
                                              <p:pRg st="0" end="0"/>
                                            </p:txEl>
                                          </p:spTgt>
                                        </p:tgtEl>
                                        <p:attrNameLst>
                                          <p:attrName>style.visibility</p:attrName>
                                        </p:attrNameLst>
                                      </p:cBhvr>
                                      <p:to>
                                        <p:strVal val="visible"/>
                                      </p:to>
                                    </p:set>
                                    <p:animEffect transition="in" filter="box(in)">
                                      <p:cBhvr>
                                        <p:cTn id="7" dur="500"/>
                                        <p:tgtEl>
                                          <p:spTgt spid="5837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2" grpId="0" build="p" autoUpdateAnimBg="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TC103457496[[fn=Parallax]]</Template>
  <TotalTime>4415</TotalTime>
  <Words>1769</Words>
  <Application>Microsoft Office PowerPoint</Application>
  <PresentationFormat>On-screen Show (4:3)</PresentationFormat>
  <Paragraphs>297</Paragraphs>
  <Slides>50</Slides>
  <Notes>6</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61" baseType="lpstr">
      <vt:lpstr>Arial</vt:lpstr>
      <vt:lpstr>Corbel</vt:lpstr>
      <vt:lpstr>Lucida Calligraphy</vt:lpstr>
      <vt:lpstr>PressWriter Symbols</vt:lpstr>
      <vt:lpstr>Script MT Bold</vt:lpstr>
      <vt:lpstr>Tempus Sans ITC</vt:lpstr>
      <vt:lpstr>Times</vt:lpstr>
      <vt:lpstr>Times New Roman</vt:lpstr>
      <vt:lpstr>Wingdings</vt:lpstr>
      <vt:lpstr>Parallax</vt:lpstr>
      <vt:lpstr>Photo Editor Photo</vt:lpstr>
      <vt:lpstr>Regain Abdominal Strength &amp; Control         </vt:lpstr>
      <vt:lpstr>Who Provides Pelvic Abdominal PT to Perinatal Patients</vt:lpstr>
      <vt:lpstr>PowerPoint Presentation</vt:lpstr>
      <vt:lpstr>This is an Educational Presentation</vt:lpstr>
      <vt:lpstr>Common pregnancy-related issues</vt:lpstr>
      <vt:lpstr>Common postpartum, &amp; related issues later in life</vt:lpstr>
      <vt:lpstr>Women’s Health issues postpartum, &amp; later in life</vt:lpstr>
      <vt:lpstr>Women’s Health Issues… Yes…We Do Have To Talk</vt:lpstr>
      <vt:lpstr>Prenatal, postpartum and later in life…</vt:lpstr>
      <vt:lpstr>PowerPoint Presentation</vt:lpstr>
      <vt:lpstr>Diastasis recti </vt:lpstr>
      <vt:lpstr>Common abdominal dysfunction</vt:lpstr>
      <vt:lpstr>2nd Pregnancy 36 weeks</vt:lpstr>
      <vt:lpstr>Diastasis Recti</vt:lpstr>
      <vt:lpstr>PowerPoint Presentation</vt:lpstr>
      <vt:lpstr>PowerPoint Presentation</vt:lpstr>
      <vt:lpstr>Diastasis Recti</vt:lpstr>
      <vt:lpstr>Diastasis Recti Closure</vt:lpstr>
      <vt:lpstr>Diastasis Recti Closure</vt:lpstr>
      <vt:lpstr>PowerPoint Presentation</vt:lpstr>
      <vt:lpstr> Diastasis Recti Closure **Alternate method</vt:lpstr>
      <vt:lpstr>Diastasis Recti Closure</vt:lpstr>
      <vt:lpstr>Diastasis Recti Closure</vt:lpstr>
      <vt:lpstr>Pelvic Weakness Posture</vt:lpstr>
      <vt:lpstr>Pelvic Abdominal Dysfunction</vt:lpstr>
      <vt:lpstr>What Does It Feel Like?</vt:lpstr>
      <vt:lpstr>Pelvic Abdominal Dysfunction</vt:lpstr>
      <vt:lpstr>Pelvic Abdominal Dysfunction</vt:lpstr>
      <vt:lpstr>Pelvic Abdominal Dysfunction </vt:lpstr>
      <vt:lpstr>NEXT!</vt:lpstr>
      <vt:lpstr>Abdominal Muscle Facilitation</vt:lpstr>
      <vt:lpstr>Abdominal Muscle Facilitation</vt:lpstr>
      <vt:lpstr>Abdominal Muscle Facilitation</vt:lpstr>
      <vt:lpstr>Pelvic floor exercises</vt:lpstr>
      <vt:lpstr>Pelvic floor exercises</vt:lpstr>
      <vt:lpstr>Pelvic floor exercises</vt:lpstr>
      <vt:lpstr>Pelvic floor exercises</vt:lpstr>
      <vt:lpstr>Pelvic floor exercises</vt:lpstr>
      <vt:lpstr>Pelvic floor exercises</vt:lpstr>
      <vt:lpstr>Pelvic floor exercises</vt:lpstr>
      <vt:lpstr>Pelvic floor exercises</vt:lpstr>
      <vt:lpstr>Pelvic Floor Exercises</vt:lpstr>
      <vt:lpstr>Pelvic Floor Exercises</vt:lpstr>
      <vt:lpstr>Kegel Home Program</vt:lpstr>
      <vt:lpstr>Kegel Home Program</vt:lpstr>
      <vt:lpstr>Other Considerations  Re: Incontinence treatment</vt:lpstr>
      <vt:lpstr>“Resisted Hip Rotation”</vt:lpstr>
      <vt:lpstr>Pelvic floor exercises</vt:lpstr>
      <vt:lpstr>Women’s Health PTs who address Perinatal Abdominal &amp; pelvic issues  ~~~~~~~~~~~~   </vt:lpstr>
      <vt:lpstr>Knowledge is power!</vt:lpstr>
    </vt:vector>
  </TitlesOfParts>
  <Company>Sister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Gerhardt</dc:creator>
  <cp:lastModifiedBy>User</cp:lastModifiedBy>
  <cp:revision>460</cp:revision>
  <dcterms:created xsi:type="dcterms:W3CDTF">2007-01-23T14:53:08Z</dcterms:created>
  <dcterms:modified xsi:type="dcterms:W3CDTF">2018-01-23T01:42:42Z</dcterms:modified>
</cp:coreProperties>
</file>